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9" r:id="rId1"/>
  </p:sldMasterIdLst>
  <p:notesMasterIdLst>
    <p:notesMasterId r:id="rId42"/>
  </p:notesMasterIdLst>
  <p:sldIdLst>
    <p:sldId id="2226" r:id="rId2"/>
    <p:sldId id="2528" r:id="rId3"/>
    <p:sldId id="2527" r:id="rId4"/>
    <p:sldId id="2529" r:id="rId5"/>
    <p:sldId id="2530" r:id="rId6"/>
    <p:sldId id="2395" r:id="rId7"/>
    <p:sldId id="2469" r:id="rId8"/>
    <p:sldId id="2518" r:id="rId9"/>
    <p:sldId id="2526" r:id="rId10"/>
    <p:sldId id="2524" r:id="rId11"/>
    <p:sldId id="2358" r:id="rId12"/>
    <p:sldId id="2531" r:id="rId13"/>
    <p:sldId id="2532" r:id="rId14"/>
    <p:sldId id="2542" r:id="rId15"/>
    <p:sldId id="2543" r:id="rId16"/>
    <p:sldId id="2544" r:id="rId17"/>
    <p:sldId id="2536" r:id="rId18"/>
    <p:sldId id="2537" r:id="rId19"/>
    <p:sldId id="2437" r:id="rId20"/>
    <p:sldId id="2539" r:id="rId21"/>
    <p:sldId id="2541" r:id="rId22"/>
    <p:sldId id="2533" r:id="rId23"/>
    <p:sldId id="2534" r:id="rId24"/>
    <p:sldId id="2535" r:id="rId25"/>
    <p:sldId id="2538" r:id="rId26"/>
    <p:sldId id="2546" r:id="rId27"/>
    <p:sldId id="2545" r:id="rId28"/>
    <p:sldId id="2547" r:id="rId29"/>
    <p:sldId id="2548" r:id="rId30"/>
    <p:sldId id="2551" r:id="rId31"/>
    <p:sldId id="2549" r:id="rId32"/>
    <p:sldId id="2550" r:id="rId33"/>
    <p:sldId id="2554" r:id="rId34"/>
    <p:sldId id="2553" r:id="rId35"/>
    <p:sldId id="2552" r:id="rId36"/>
    <p:sldId id="2555" r:id="rId37"/>
    <p:sldId id="2557" r:id="rId38"/>
    <p:sldId id="2556" r:id="rId39"/>
    <p:sldId id="2516" r:id="rId40"/>
    <p:sldId id="2517" r:id="rId41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7F7F7"/>
    <a:srgbClr val="F4F4F4"/>
    <a:srgbClr val="F6F8F7"/>
    <a:srgbClr val="F4F2F5"/>
    <a:srgbClr val="FBF9FC"/>
    <a:srgbClr val="FAF8FC"/>
    <a:srgbClr val="B8BBC1"/>
    <a:srgbClr val="F4F3F5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83" autoAdjust="0"/>
    <p:restoredTop sz="94906" autoAdjust="0"/>
  </p:normalViewPr>
  <p:slideViewPr>
    <p:cSldViewPr snapToObjects="1">
      <p:cViewPr>
        <p:scale>
          <a:sx n="28" d="100"/>
          <a:sy n="28" d="100"/>
        </p:scale>
        <p:origin x="-1350" y="-330"/>
      </p:cViewPr>
      <p:guideLst>
        <p:guide orient="horz" pos="4320"/>
        <p:guide pos="767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 Light"/>
              </a:defRPr>
            </a:lvl1pPr>
          </a:lstStyle>
          <a:p>
            <a:fld id="{EFC10EE1-B198-C942-8235-326C972CBB30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 Light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 Light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1pPr>
    <a:lvl2pPr marL="914217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2pPr>
    <a:lvl3pPr marL="1828434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3pPr>
    <a:lvl4pPr marL="2742651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4pPr>
    <a:lvl5pPr marL="3656868" algn="l" defTabSz="914217" rtl="0" eaLnBrk="1" latinLnBrk="0" hangingPunct="1">
      <a:defRPr sz="2400" kern="1200">
        <a:solidFill>
          <a:schemeClr val="tx1"/>
        </a:solidFill>
        <a:latin typeface="Calibri Light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00901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change the</a:t>
            </a:r>
            <a:r>
              <a:rPr lang="en-US" baseline="0" dirty="0" smtClean="0"/>
              <a:t> image behind</a:t>
            </a:r>
            <a:r>
              <a:rPr lang="en-US" dirty="0" smtClean="0"/>
              <a:t> the Mock up.</a:t>
            </a:r>
          </a:p>
          <a:p>
            <a:r>
              <a:rPr lang="en-US" dirty="0" smtClean="0"/>
              <a:t>Select the layer - &gt; Right</a:t>
            </a:r>
            <a:r>
              <a:rPr lang="en-US" baseline="0" dirty="0" smtClean="0"/>
              <a:t> Click -&gt; Send to Back -&gt; Delete the image -&gt; Drag &amp; Drop your Own Picture -&gt; Send to Back (again)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228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change the</a:t>
            </a:r>
            <a:r>
              <a:rPr lang="en-US" baseline="0" dirty="0" smtClean="0"/>
              <a:t> image behind</a:t>
            </a:r>
            <a:r>
              <a:rPr lang="en-US" dirty="0" smtClean="0"/>
              <a:t> the Mock up.</a:t>
            </a:r>
          </a:p>
          <a:p>
            <a:r>
              <a:rPr lang="en-US" dirty="0" smtClean="0"/>
              <a:t>Select the layer - &gt; Right</a:t>
            </a:r>
            <a:r>
              <a:rPr lang="en-US" baseline="0" dirty="0" smtClean="0"/>
              <a:t> Click -&gt; Send to Back -&gt; Delete the image -&gt; Drag &amp; Drop your Own Picture -&gt; Send to Back (again)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223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change the</a:t>
            </a:r>
            <a:r>
              <a:rPr lang="en-US" baseline="0" dirty="0" smtClean="0"/>
              <a:t> image behind</a:t>
            </a:r>
            <a:r>
              <a:rPr lang="en-US" dirty="0" smtClean="0"/>
              <a:t> the Mock up.</a:t>
            </a:r>
          </a:p>
          <a:p>
            <a:r>
              <a:rPr lang="en-US" dirty="0" smtClean="0"/>
              <a:t>Select the layer - &gt; Right</a:t>
            </a:r>
            <a:r>
              <a:rPr lang="en-US" baseline="0" dirty="0" smtClean="0"/>
              <a:t> Click -&gt; Send to Back -&gt; Delete the image -&gt; Drag &amp; Drop your Own Picture -&gt; Send to Back (again)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223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change the</a:t>
            </a:r>
            <a:r>
              <a:rPr lang="en-US" baseline="0" dirty="0" smtClean="0"/>
              <a:t> image behind</a:t>
            </a:r>
            <a:r>
              <a:rPr lang="en-US" dirty="0" smtClean="0"/>
              <a:t> the Mock up.</a:t>
            </a:r>
          </a:p>
          <a:p>
            <a:r>
              <a:rPr lang="en-US" dirty="0" smtClean="0"/>
              <a:t>Select the layer - &gt; Right</a:t>
            </a:r>
            <a:r>
              <a:rPr lang="en-US" baseline="0" dirty="0" smtClean="0"/>
              <a:t> Click -&gt; Send to Back -&gt; Delete the image -&gt; Drag &amp; Drop your Own Picture -&gt; Send to Back (again)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3187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change the</a:t>
            </a:r>
            <a:r>
              <a:rPr lang="en-US" baseline="0" dirty="0" smtClean="0"/>
              <a:t> image behind</a:t>
            </a:r>
            <a:r>
              <a:rPr lang="en-US" dirty="0" smtClean="0"/>
              <a:t> the Mock up.</a:t>
            </a:r>
          </a:p>
          <a:p>
            <a:r>
              <a:rPr lang="en-US" dirty="0" smtClean="0"/>
              <a:t>Select the layer - &gt; Right</a:t>
            </a:r>
            <a:r>
              <a:rPr lang="en-US" baseline="0" dirty="0" smtClean="0"/>
              <a:t> Click -&gt; Send to Back -&gt; Delete the image -&gt; Drag &amp; Drop your Own Picture -&gt; Send to Back (again)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2231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change the</a:t>
            </a:r>
            <a:r>
              <a:rPr lang="en-US" baseline="0" dirty="0" smtClean="0"/>
              <a:t> image behind</a:t>
            </a:r>
            <a:r>
              <a:rPr lang="en-US" dirty="0" smtClean="0"/>
              <a:t> the Mock up.</a:t>
            </a:r>
          </a:p>
          <a:p>
            <a:r>
              <a:rPr lang="en-US" dirty="0" smtClean="0"/>
              <a:t>Select the layer - &gt; Right</a:t>
            </a:r>
            <a:r>
              <a:rPr lang="en-US" baseline="0" dirty="0" smtClean="0"/>
              <a:t> Click -&gt; Send to Back -&gt; Delete the image -&gt; Drag &amp; Drop your Own Picture -&gt; Send to Back (again)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228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change the</a:t>
            </a:r>
            <a:r>
              <a:rPr lang="en-US" baseline="0" dirty="0" smtClean="0"/>
              <a:t> image behind</a:t>
            </a:r>
            <a:r>
              <a:rPr lang="en-US" dirty="0" smtClean="0"/>
              <a:t> the Mock up.</a:t>
            </a:r>
          </a:p>
          <a:p>
            <a:r>
              <a:rPr lang="en-US" dirty="0" smtClean="0"/>
              <a:t>Select the layer - &gt; Right</a:t>
            </a:r>
            <a:r>
              <a:rPr lang="en-US" baseline="0" dirty="0" smtClean="0"/>
              <a:t> Click -&gt; Send to Back -&gt; Delete the image -&gt; Drag &amp; Drop your Own Picture -&gt; Send to Back (again)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228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change the</a:t>
            </a:r>
            <a:r>
              <a:rPr lang="en-US" baseline="0" dirty="0" smtClean="0"/>
              <a:t> image behind</a:t>
            </a:r>
            <a:r>
              <a:rPr lang="en-US" dirty="0" smtClean="0"/>
              <a:t> the Mock up.</a:t>
            </a:r>
          </a:p>
          <a:p>
            <a:r>
              <a:rPr lang="en-US" dirty="0" smtClean="0"/>
              <a:t>Select the layer - &gt; Right</a:t>
            </a:r>
            <a:r>
              <a:rPr lang="en-US" baseline="0" dirty="0" smtClean="0"/>
              <a:t> Click -&gt; Send to Back -&gt; Delete the image -&gt; Drag &amp; Drop your Own Picture -&gt; Send to Back (again)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D8A9B0-80EF-A34D-B345-E2DEC5501E0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22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28324" y="4260855"/>
            <a:ext cx="20721003" cy="294005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56648" y="7772400"/>
            <a:ext cx="17064355" cy="3505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87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759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638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518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397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27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6156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7036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B7E42-38AE-4506-B8B3-F2846BB39248}" type="datetimeFigureOut">
              <a:rPr lang="ru-RU" smtClean="0"/>
              <a:t>10.10.2017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7A2E-684E-4C77-BC46-F9B4BA00D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81179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B7E42-38AE-4506-B8B3-F2846BB39248}" type="datetimeFigureOut">
              <a:rPr lang="ru-RU" smtClean="0"/>
              <a:t>10.10.2017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7A2E-684E-4C77-BC46-F9B4BA00D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999751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5666" y="8813805"/>
            <a:ext cx="20721003" cy="2724150"/>
          </a:xfrm>
        </p:spPr>
        <p:txBody>
          <a:bodyPr anchor="t"/>
          <a:lstStyle>
            <a:lvl1pPr algn="l">
              <a:defRPr sz="95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25666" y="5813427"/>
            <a:ext cx="20721003" cy="3000374"/>
          </a:xfrm>
        </p:spPr>
        <p:txBody>
          <a:bodyPr anchor="b"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1087950" indent="0"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2pPr>
            <a:lvl3pPr marL="2175901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3pPr>
            <a:lvl4pPr marL="3263851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4pPr>
            <a:lvl5pPr marL="4351804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5pPr>
            <a:lvl6pPr marL="5439757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6pPr>
            <a:lvl7pPr marL="6527707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7pPr>
            <a:lvl8pPr marL="7615658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8pPr>
            <a:lvl9pPr marL="8703608" indent="0"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B7E42-38AE-4506-B8B3-F2846BB39248}" type="datetimeFigureOut">
              <a:rPr lang="ru-RU" smtClean="0"/>
              <a:t>10.10.2017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7A2E-684E-4C77-BC46-F9B4BA00D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89767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50360" y="6400805"/>
            <a:ext cx="29041568" cy="18103850"/>
          </a:xfr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2698220" y="6400805"/>
            <a:ext cx="29041568" cy="18103850"/>
          </a:xfrm>
        </p:spPr>
        <p:txBody>
          <a:bodyPr/>
          <a:lstStyle>
            <a:lvl1pPr>
              <a:defRPr sz="67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  <a:lvl6pPr>
              <a:defRPr sz="4300"/>
            </a:lvl6pPr>
            <a:lvl7pPr>
              <a:defRPr sz="4300"/>
            </a:lvl7pPr>
            <a:lvl8pPr>
              <a:defRPr sz="4300"/>
            </a:lvl8pPr>
            <a:lvl9pPr>
              <a:defRPr sz="4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B7E42-38AE-4506-B8B3-F2846BB39248}" type="datetimeFigureOut">
              <a:rPr lang="ru-RU" smtClean="0"/>
              <a:t>10.10.2017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7A2E-684E-4C77-BC46-F9B4BA00D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939995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8883" y="549276"/>
            <a:ext cx="21939885" cy="2286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8882" y="3070226"/>
            <a:ext cx="10771029" cy="1279524"/>
          </a:xfrm>
        </p:spPr>
        <p:txBody>
          <a:bodyPr anchor="b"/>
          <a:lstStyle>
            <a:lvl1pPr marL="0" indent="0">
              <a:buNone/>
              <a:defRPr sz="5700" b="1"/>
            </a:lvl1pPr>
            <a:lvl2pPr marL="1087950" indent="0">
              <a:buNone/>
              <a:defRPr sz="4800" b="1"/>
            </a:lvl2pPr>
            <a:lvl3pPr marL="2175901" indent="0">
              <a:buNone/>
              <a:defRPr sz="4300" b="1"/>
            </a:lvl3pPr>
            <a:lvl4pPr marL="3263851" indent="0">
              <a:buNone/>
              <a:defRPr sz="3800" b="1"/>
            </a:lvl4pPr>
            <a:lvl5pPr marL="4351804" indent="0">
              <a:buNone/>
              <a:defRPr sz="3800" b="1"/>
            </a:lvl5pPr>
            <a:lvl6pPr marL="5439757" indent="0">
              <a:buNone/>
              <a:defRPr sz="3800" b="1"/>
            </a:lvl6pPr>
            <a:lvl7pPr marL="6527707" indent="0">
              <a:buNone/>
              <a:defRPr sz="3800" b="1"/>
            </a:lvl7pPr>
            <a:lvl8pPr marL="7615658" indent="0">
              <a:buNone/>
              <a:defRPr sz="3800" b="1"/>
            </a:lvl8pPr>
            <a:lvl9pPr marL="8703608" indent="0">
              <a:buNone/>
              <a:defRPr sz="3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18882" y="4349750"/>
            <a:ext cx="10771029" cy="7902576"/>
          </a:xfrm>
        </p:spPr>
        <p:txBody>
          <a:bodyPr/>
          <a:lstStyle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2383514" y="3070226"/>
            <a:ext cx="10775260" cy="1279524"/>
          </a:xfrm>
        </p:spPr>
        <p:txBody>
          <a:bodyPr anchor="b"/>
          <a:lstStyle>
            <a:lvl1pPr marL="0" indent="0">
              <a:buNone/>
              <a:defRPr sz="5700" b="1"/>
            </a:lvl1pPr>
            <a:lvl2pPr marL="1087950" indent="0">
              <a:buNone/>
              <a:defRPr sz="4800" b="1"/>
            </a:lvl2pPr>
            <a:lvl3pPr marL="2175901" indent="0">
              <a:buNone/>
              <a:defRPr sz="4300" b="1"/>
            </a:lvl3pPr>
            <a:lvl4pPr marL="3263851" indent="0">
              <a:buNone/>
              <a:defRPr sz="3800" b="1"/>
            </a:lvl4pPr>
            <a:lvl5pPr marL="4351804" indent="0">
              <a:buNone/>
              <a:defRPr sz="3800" b="1"/>
            </a:lvl5pPr>
            <a:lvl6pPr marL="5439757" indent="0">
              <a:buNone/>
              <a:defRPr sz="3800" b="1"/>
            </a:lvl6pPr>
            <a:lvl7pPr marL="6527707" indent="0">
              <a:buNone/>
              <a:defRPr sz="3800" b="1"/>
            </a:lvl7pPr>
            <a:lvl8pPr marL="7615658" indent="0">
              <a:buNone/>
              <a:defRPr sz="3800" b="1"/>
            </a:lvl8pPr>
            <a:lvl9pPr marL="8703608" indent="0">
              <a:buNone/>
              <a:defRPr sz="3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12383514" y="4349750"/>
            <a:ext cx="10775260" cy="7902576"/>
          </a:xfrm>
        </p:spPr>
        <p:txBody>
          <a:bodyPr/>
          <a:lstStyle>
            <a:lvl1pPr>
              <a:defRPr sz="57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B7E42-38AE-4506-B8B3-F2846BB39248}" type="datetimeFigureOut">
              <a:rPr lang="ru-RU" smtClean="0"/>
              <a:t>10.10.2017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7A2E-684E-4C77-BC46-F9B4BA00D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037048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B7E42-38AE-4506-B8B3-F2846BB39248}" type="datetimeFigureOut">
              <a:rPr lang="ru-RU" smtClean="0"/>
              <a:t>10.10.2017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7A2E-684E-4C77-BC46-F9B4BA00D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9700648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B7E42-38AE-4506-B8B3-F2846BB39248}" type="datetimeFigureOut">
              <a:rPr lang="ru-RU" smtClean="0"/>
              <a:t>10.10.2017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7A2E-684E-4C77-BC46-F9B4BA00D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625499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8889" y="546100"/>
            <a:ext cx="8020079" cy="2324100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30984" y="546105"/>
            <a:ext cx="13627784" cy="11706226"/>
          </a:xfrm>
        </p:spPr>
        <p:txBody>
          <a:bodyPr/>
          <a:lstStyle>
            <a:lvl1pPr>
              <a:defRPr sz="7600"/>
            </a:lvl1pPr>
            <a:lvl2pPr>
              <a:defRPr sz="6700"/>
            </a:lvl2pPr>
            <a:lvl3pPr>
              <a:defRPr sz="57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18889" y="2870205"/>
            <a:ext cx="8020079" cy="9382126"/>
          </a:xfrm>
        </p:spPr>
        <p:txBody>
          <a:bodyPr/>
          <a:lstStyle>
            <a:lvl1pPr marL="0" indent="0">
              <a:buNone/>
              <a:defRPr sz="3300"/>
            </a:lvl1pPr>
            <a:lvl2pPr marL="1087950" indent="0">
              <a:buNone/>
              <a:defRPr sz="2900"/>
            </a:lvl2pPr>
            <a:lvl3pPr marL="2175901" indent="0">
              <a:buNone/>
              <a:defRPr sz="2400"/>
            </a:lvl3pPr>
            <a:lvl4pPr marL="3263851" indent="0">
              <a:buNone/>
              <a:defRPr sz="2100"/>
            </a:lvl4pPr>
            <a:lvl5pPr marL="4351804" indent="0">
              <a:buNone/>
              <a:defRPr sz="2100"/>
            </a:lvl5pPr>
            <a:lvl6pPr marL="5439757" indent="0">
              <a:buNone/>
              <a:defRPr sz="2100"/>
            </a:lvl6pPr>
            <a:lvl7pPr marL="6527707" indent="0">
              <a:buNone/>
              <a:defRPr sz="2100"/>
            </a:lvl7pPr>
            <a:lvl8pPr marL="7615658" indent="0">
              <a:buNone/>
              <a:defRPr sz="2100"/>
            </a:lvl8pPr>
            <a:lvl9pPr marL="8703608" indent="0">
              <a:buNone/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B7E42-38AE-4506-B8B3-F2846BB39248}" type="datetimeFigureOut">
              <a:rPr lang="ru-RU" smtClean="0"/>
              <a:t>10.10.2017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7A2E-684E-4C77-BC46-F9B4BA00D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89136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78190" y="9601200"/>
            <a:ext cx="14626590" cy="1133476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778190" y="1225550"/>
            <a:ext cx="14626590" cy="8229600"/>
          </a:xfrm>
        </p:spPr>
        <p:txBody>
          <a:bodyPr/>
          <a:lstStyle>
            <a:lvl1pPr marL="0" indent="0">
              <a:buNone/>
              <a:defRPr sz="7600"/>
            </a:lvl1pPr>
            <a:lvl2pPr marL="1087950" indent="0">
              <a:buNone/>
              <a:defRPr sz="6700"/>
            </a:lvl2pPr>
            <a:lvl3pPr marL="2175901" indent="0">
              <a:buNone/>
              <a:defRPr sz="5700"/>
            </a:lvl3pPr>
            <a:lvl4pPr marL="3263851" indent="0">
              <a:buNone/>
              <a:defRPr sz="4800"/>
            </a:lvl4pPr>
            <a:lvl5pPr marL="4351804" indent="0">
              <a:buNone/>
              <a:defRPr sz="4800"/>
            </a:lvl5pPr>
            <a:lvl6pPr marL="5439757" indent="0">
              <a:buNone/>
              <a:defRPr sz="4800"/>
            </a:lvl6pPr>
            <a:lvl7pPr marL="6527707" indent="0">
              <a:buNone/>
              <a:defRPr sz="4800"/>
            </a:lvl7pPr>
            <a:lvl8pPr marL="7615658" indent="0">
              <a:buNone/>
              <a:defRPr sz="4800"/>
            </a:lvl8pPr>
            <a:lvl9pPr marL="8703608" indent="0">
              <a:buNone/>
              <a:defRPr sz="4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78190" y="10734676"/>
            <a:ext cx="14626590" cy="1609724"/>
          </a:xfrm>
        </p:spPr>
        <p:txBody>
          <a:bodyPr/>
          <a:lstStyle>
            <a:lvl1pPr marL="0" indent="0">
              <a:buNone/>
              <a:defRPr sz="3300"/>
            </a:lvl1pPr>
            <a:lvl2pPr marL="1087950" indent="0">
              <a:buNone/>
              <a:defRPr sz="2900"/>
            </a:lvl2pPr>
            <a:lvl3pPr marL="2175901" indent="0">
              <a:buNone/>
              <a:defRPr sz="2400"/>
            </a:lvl3pPr>
            <a:lvl4pPr marL="3263851" indent="0">
              <a:buNone/>
              <a:defRPr sz="2100"/>
            </a:lvl4pPr>
            <a:lvl5pPr marL="4351804" indent="0">
              <a:buNone/>
              <a:defRPr sz="2100"/>
            </a:lvl5pPr>
            <a:lvl6pPr marL="5439757" indent="0">
              <a:buNone/>
              <a:defRPr sz="2100"/>
            </a:lvl6pPr>
            <a:lvl7pPr marL="6527707" indent="0">
              <a:buNone/>
              <a:defRPr sz="2100"/>
            </a:lvl7pPr>
            <a:lvl8pPr marL="7615658" indent="0">
              <a:buNone/>
              <a:defRPr sz="2100"/>
            </a:lvl8pPr>
            <a:lvl9pPr marL="8703608" indent="0">
              <a:buNone/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B7E42-38AE-4506-B8B3-F2846BB39248}" type="datetimeFigureOut">
              <a:rPr lang="ru-RU" smtClean="0"/>
              <a:t>10.10.2017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7A2E-684E-4C77-BC46-F9B4BA00D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272717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B7E42-38AE-4506-B8B3-F2846BB39248}" type="datetimeFigureOut">
              <a:rPr lang="ru-RU" smtClean="0"/>
              <a:t>10.10.2017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7A2E-684E-4C77-BC46-F9B4BA00D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21600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7117428" y="1098550"/>
            <a:ext cx="14622356" cy="234061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250354" y="1098550"/>
            <a:ext cx="43460780" cy="234061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B7E42-38AE-4506-B8B3-F2846BB39248}" type="datetimeFigureOut">
              <a:rPr lang="ru-RU" smtClean="0"/>
              <a:t>10.10.2017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77A2E-684E-4C77-BC46-F9B4BA00D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535029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15598076" y="3314699"/>
            <a:ext cx="6126480" cy="775607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88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laceholder-mi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0704176" y="3297336"/>
            <a:ext cx="10553700" cy="905111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919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73" y="5255"/>
            <a:ext cx="12188861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2201379" y="6858000"/>
            <a:ext cx="12188861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57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laceholder-mi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5288768" y="2560321"/>
            <a:ext cx="5669280" cy="859536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72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-mi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2924281" y="5151119"/>
            <a:ext cx="9903920" cy="757246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13579493" y="5151119"/>
            <a:ext cx="9903920" cy="757246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3886670" y="2066657"/>
            <a:ext cx="5018049" cy="890625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626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4377650" cy="137159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16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-72" y="5254"/>
            <a:ext cx="11884098" cy="1371074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12417425" y="0"/>
            <a:ext cx="11972815" cy="13716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600"/>
            </a:lvl1pPr>
          </a:lstStyle>
          <a:p>
            <a:endParaRPr lang="en-US"/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8883" y="549276"/>
            <a:ext cx="21939885" cy="2286000"/>
          </a:xfrm>
          <a:prstGeom prst="rect">
            <a:avLst/>
          </a:prstGeom>
        </p:spPr>
        <p:txBody>
          <a:bodyPr vert="horz" lIns="217590" tIns="108794" rIns="217590" bIns="108794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8883" y="3200405"/>
            <a:ext cx="21939885" cy="9051926"/>
          </a:xfrm>
          <a:prstGeom prst="rect">
            <a:avLst/>
          </a:prstGeom>
        </p:spPr>
        <p:txBody>
          <a:bodyPr vert="horz" lIns="217590" tIns="108794" rIns="217590" bIns="10879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8883" y="12712705"/>
            <a:ext cx="5688118" cy="730250"/>
          </a:xfrm>
          <a:prstGeom prst="rect">
            <a:avLst/>
          </a:prstGeom>
        </p:spPr>
        <p:txBody>
          <a:bodyPr vert="horz" lIns="217590" tIns="108794" rIns="217590" bIns="108794" rtlCol="0" anchor="ctr"/>
          <a:lstStyle>
            <a:lvl1pPr algn="l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B7E42-38AE-4506-B8B3-F2846BB39248}" type="datetimeFigureOut">
              <a:rPr lang="ru-RU" smtClean="0"/>
              <a:t>10.10.2017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29031" y="12712705"/>
            <a:ext cx="7719589" cy="730250"/>
          </a:xfrm>
          <a:prstGeom prst="rect">
            <a:avLst/>
          </a:prstGeom>
        </p:spPr>
        <p:txBody>
          <a:bodyPr vert="horz" lIns="217590" tIns="108794" rIns="217590" bIns="108794" rtlCol="0" anchor="ctr"/>
          <a:lstStyle>
            <a:lvl1pPr algn="ct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0649" y="12712705"/>
            <a:ext cx="5688118" cy="730250"/>
          </a:xfrm>
          <a:prstGeom prst="rect">
            <a:avLst/>
          </a:prstGeom>
        </p:spPr>
        <p:txBody>
          <a:bodyPr vert="horz" lIns="217590" tIns="108794" rIns="217590" bIns="108794" rtlCol="0" anchor="ctr"/>
          <a:lstStyle>
            <a:lvl1pPr algn="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77A2E-684E-4C77-BC46-F9B4BA00DDC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67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  <p:sldLayoutId id="2147484001" r:id="rId12"/>
    <p:sldLayoutId id="2147484002" r:id="rId13"/>
    <p:sldLayoutId id="2147484003" r:id="rId14"/>
    <p:sldLayoutId id="2147484004" r:id="rId15"/>
    <p:sldLayoutId id="2147484005" r:id="rId16"/>
    <p:sldLayoutId id="2147484006" r:id="rId17"/>
    <p:sldLayoutId id="2147483901" r:id="rId18"/>
    <p:sldLayoutId id="2147483987" r:id="rId19"/>
  </p:sldLayoutIdLst>
  <p:hf hdr="0" ftr="0" dt="0"/>
  <p:txStyles>
    <p:titleStyle>
      <a:lvl1pPr algn="ctr" defTabSz="2175901" rtl="0" eaLnBrk="1" latinLnBrk="0" hangingPunct="1">
        <a:spcBef>
          <a:spcPct val="0"/>
        </a:spcBef>
        <a:buNone/>
        <a:defRPr sz="10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5964" indent="-815964" algn="l" defTabSz="2175901" rtl="0" eaLnBrk="1" latinLnBrk="0" hangingPunct="1">
        <a:spcBef>
          <a:spcPct val="20000"/>
        </a:spcBef>
        <a:buFont typeface="Arial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7921" indent="-679971" algn="l" defTabSz="2175901" rtl="0" eaLnBrk="1" latinLnBrk="0" hangingPunct="1">
        <a:spcBef>
          <a:spcPct val="20000"/>
        </a:spcBef>
        <a:buFont typeface="Arial" pitchFamily="34" charset="0"/>
        <a:buChar char="–"/>
        <a:defRPr sz="6700" kern="1200">
          <a:solidFill>
            <a:schemeClr val="tx1"/>
          </a:solidFill>
          <a:latin typeface="+mn-lt"/>
          <a:ea typeface="+mn-ea"/>
          <a:cs typeface="+mn-cs"/>
        </a:defRPr>
      </a:lvl2pPr>
      <a:lvl3pPr marL="2719878" indent="-543975" algn="l" defTabSz="2175901" rtl="0" eaLnBrk="1" latinLnBrk="0" hangingPunct="1">
        <a:spcBef>
          <a:spcPct val="20000"/>
        </a:spcBef>
        <a:buFont typeface="Arial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3807829" indent="-543975" algn="l" defTabSz="2175901" rtl="0" eaLnBrk="1" latinLnBrk="0" hangingPunct="1">
        <a:spcBef>
          <a:spcPct val="20000"/>
        </a:spcBef>
        <a:buFont typeface="Arial" pitchFamily="34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95779" indent="-543975" algn="l" defTabSz="2175901" rtl="0" eaLnBrk="1" latinLnBrk="0" hangingPunct="1">
        <a:spcBef>
          <a:spcPct val="20000"/>
        </a:spcBef>
        <a:buFont typeface="Arial" pitchFamily="34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5983730" indent="-543975" algn="l" defTabSz="2175901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1682" indent="-543975" algn="l" defTabSz="2175901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59635" indent="-543975" algn="l" defTabSz="2175901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47585" indent="-543975" algn="l" defTabSz="2175901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175901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7950" algn="l" defTabSz="2175901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5901" algn="l" defTabSz="2175901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3851" algn="l" defTabSz="2175901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51804" algn="l" defTabSz="2175901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39757" algn="l" defTabSz="2175901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27707" algn="l" defTabSz="2175901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15658" algn="l" defTabSz="2175901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03608" algn="l" defTabSz="2175901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9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0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-707390" y="2342924"/>
            <a:ext cx="25792430" cy="1535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9600" b="1" spc="600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UNA.md</a:t>
            </a:r>
          </a:p>
          <a:p>
            <a:pPr algn="ctr"/>
            <a:endParaRPr lang="en-US" sz="49600" b="1" spc="600" dirty="0" smtClean="0">
              <a:solidFill>
                <a:srgbClr val="F7F7F7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57980" y="4232684"/>
            <a:ext cx="1388346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900" b="1" spc="600" dirty="0" smtClean="0">
                <a:solidFill>
                  <a:schemeClr val="accent1"/>
                </a:solidFill>
                <a:latin typeface="Montserrat" charset="0"/>
                <a:ea typeface="Montserrat" charset="0"/>
                <a:cs typeface="Montserrat" charset="0"/>
              </a:rPr>
              <a:t>Учёт</a:t>
            </a:r>
            <a:endParaRPr lang="en-US" sz="23900" b="1" spc="600" dirty="0" smtClean="0">
              <a:solidFill>
                <a:schemeClr val="accent1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40425" y="7816232"/>
            <a:ext cx="13883459" cy="1184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5400" dirty="0" smtClean="0"/>
              <a:t>для школьных учреждений</a:t>
            </a:r>
            <a:endParaRPr lang="en-US" sz="5400" baseline="-25000" dirty="0" smtClean="0">
              <a:latin typeface="Montserrat Light" charset="0"/>
              <a:ea typeface="Montserrat Light" charset="0"/>
              <a:cs typeface="Montserrat Light" charset="0"/>
            </a:endParaRPr>
          </a:p>
        </p:txBody>
      </p:sp>
      <p:pic>
        <p:nvPicPr>
          <p:cNvPr id="7" name="Рисунок 6" descr="UN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22025" y="9448800"/>
            <a:ext cx="3125187" cy="1175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22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3893956" y="9498766"/>
            <a:ext cx="10352269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dirty="0" smtClean="0">
                <a:latin typeface="Montserrat Hairline" charset="0"/>
                <a:ea typeface="Montserrat Hairline" charset="0"/>
                <a:cs typeface="Montserrat Hairline" charset="0"/>
              </a:rPr>
              <a:t>Основная идея такой архитектуры  состоит в разделении приложения на несколько компонентов, каждый из которых реализует специфический набор сервисов. Компоненты такого приложения могут выполняться на разных компьютерах, выполняя серверные и/или клиентские функции. Это позволяет повысить надежность, безопасность и производительность приложений в целом. </a:t>
            </a:r>
            <a:endParaRPr lang="en-US" sz="2500" dirty="0">
              <a:latin typeface="Montserrat Hairline" charset="0"/>
              <a:ea typeface="Montserrat Hairline" charset="0"/>
              <a:cs typeface="Montserrat Hairline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893956" y="8610600"/>
            <a:ext cx="34427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spc="600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Клиент-сервер</a:t>
            </a:r>
            <a:endParaRPr lang="en-US" sz="2400" b="1" spc="6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059010" y="1850786"/>
            <a:ext cx="11196615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Клиент-серверная архитектура</a:t>
            </a:r>
            <a:endParaRPr lang="en-US" sz="13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59010" y="1359117"/>
            <a:ext cx="618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UNA.md</a:t>
            </a:r>
          </a:p>
        </p:txBody>
      </p:sp>
      <p:pic>
        <p:nvPicPr>
          <p:cNvPr id="26" name="Рисунок 25" descr="client-serv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8400" y="9387995"/>
            <a:ext cx="3239825" cy="3239825"/>
          </a:xfrm>
          <a:prstGeom prst="rect">
            <a:avLst/>
          </a:prstGeom>
        </p:spPr>
      </p:pic>
      <p:pic>
        <p:nvPicPr>
          <p:cNvPr id="31" name="Рисунок 30" descr="Thuê-server-giá-rẻ-Dịch-vụ-cho-thuê-chỗ-đặt-server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246225" y="2451363"/>
            <a:ext cx="10131425" cy="699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0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1674600" y="673848"/>
            <a:ext cx="2414196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900" b="1" dirty="0" err="1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Бесопасность</a:t>
            </a:r>
            <a:endParaRPr lang="en-US" sz="23900" b="1" dirty="0" smtClean="0">
              <a:solidFill>
                <a:srgbClr val="F7F7F7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79795" y="1752600"/>
            <a:ext cx="1668640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Безопасность</a:t>
            </a:r>
            <a:endParaRPr lang="en-US" sz="100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79794" y="3429000"/>
            <a:ext cx="7624273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endParaRPr lang="ru-RU" sz="2400" dirty="0" smtClean="0">
              <a:latin typeface="Montserrat Light" charset="0"/>
              <a:ea typeface="Montserrat Light" charset="0"/>
              <a:cs typeface="Montserrat Light" charset="0"/>
            </a:endParaRP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Montserrat Light" charset="0"/>
                <a:ea typeface="Montserrat Light" charset="0"/>
                <a:cs typeface="Montserrat Light" charset="0"/>
              </a:rPr>
              <a:t>Как защитить свою базу данных от утечки информации и несанкционированного доступа третьими лицами? SSL (</a:t>
            </a:r>
            <a:r>
              <a:rPr lang="ru-RU" sz="2400" dirty="0" err="1" smtClean="0">
                <a:latin typeface="Montserrat Light" charset="0"/>
                <a:ea typeface="Montserrat Light" charset="0"/>
                <a:cs typeface="Montserrat Light" charset="0"/>
              </a:rPr>
              <a:t>Secure</a:t>
            </a:r>
            <a:r>
              <a:rPr lang="ru-RU" sz="2400" dirty="0" smtClean="0">
                <a:latin typeface="Montserrat Light" charset="0"/>
                <a:ea typeface="Montserrat Light" charset="0"/>
                <a:cs typeface="Montserrat Light" charset="0"/>
              </a:rPr>
              <a:t> </a:t>
            </a:r>
            <a:r>
              <a:rPr lang="ru-RU" sz="2400" dirty="0" err="1" smtClean="0">
                <a:latin typeface="Montserrat Light" charset="0"/>
                <a:ea typeface="Montserrat Light" charset="0"/>
                <a:cs typeface="Montserrat Light" charset="0"/>
              </a:rPr>
              <a:t>Sockets</a:t>
            </a:r>
            <a:r>
              <a:rPr lang="ru-RU" sz="2400" dirty="0" smtClean="0">
                <a:latin typeface="Montserrat Light" charset="0"/>
                <a:ea typeface="Montserrat Light" charset="0"/>
                <a:cs typeface="Montserrat Light" charset="0"/>
              </a:rPr>
              <a:t> </a:t>
            </a:r>
            <a:r>
              <a:rPr lang="ru-RU" sz="2400" dirty="0" err="1" smtClean="0">
                <a:latin typeface="Montserrat Light" charset="0"/>
                <a:ea typeface="Montserrat Light" charset="0"/>
                <a:cs typeface="Montserrat Light" charset="0"/>
              </a:rPr>
              <a:t>Layer</a:t>
            </a:r>
            <a:r>
              <a:rPr lang="ru-RU" sz="2400" dirty="0" smtClean="0">
                <a:latin typeface="Montserrat Light" charset="0"/>
                <a:ea typeface="Montserrat Light" charset="0"/>
                <a:cs typeface="Montserrat Light" charset="0"/>
              </a:rPr>
              <a:t> - уровень защищенных пакетов) представляет собой криптографический протокол, который обеспечивает защищенную передачу информации в Интернете. Протокол SSL используется в тех случаях, если нужно обеспечить должный уровень защиты информации, которую пользователь передает серверу.</a:t>
            </a:r>
            <a:endParaRPr lang="en-US" sz="2400" dirty="0">
              <a:latin typeface="Montserrat Light" charset="0"/>
              <a:ea typeface="Montserrat Light" charset="0"/>
              <a:cs typeface="Montserrat Light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704175" y="9605246"/>
            <a:ext cx="2743200" cy="2743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20165426" y="5027812"/>
            <a:ext cx="363144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SSL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335957" y="8204838"/>
            <a:ext cx="4062651" cy="397031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endParaRPr lang="en-US" sz="2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algn="ctr"/>
            <a:endParaRPr lang="en-US" sz="2800" b="1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algn="ctr"/>
            <a:endParaRPr lang="en-US" sz="2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algn="ctr"/>
            <a:endParaRPr lang="en-US" sz="2800" b="1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algn="ctr"/>
            <a:endParaRPr lang="en-US" sz="2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algn="ctr"/>
            <a:endParaRPr lang="en-US" sz="2800" b="1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algn="ctr"/>
            <a:endParaRPr lang="en-US" sz="2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algn="ctr"/>
            <a:endParaRPr lang="en-US" sz="2800" b="1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algn="ctr"/>
            <a:endParaRPr lang="en-US" sz="2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16200000">
            <a:off x="20136578" y="3558179"/>
            <a:ext cx="6187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SECURE SOCKETS LAYER</a:t>
            </a:r>
            <a:endParaRPr lang="en-US" sz="2000" b="1" spc="600" dirty="0" smtClean="0"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8" name="Shape 2541"/>
          <p:cNvSpPr/>
          <p:nvPr/>
        </p:nvSpPr>
        <p:spPr>
          <a:xfrm>
            <a:off x="11319182" y="10219729"/>
            <a:ext cx="1520755" cy="15207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648" y="10800"/>
                </a:moveTo>
                <a:lnTo>
                  <a:pt x="21424" y="1024"/>
                </a:lnTo>
                <a:cubicBezTo>
                  <a:pt x="21533" y="916"/>
                  <a:pt x="21600" y="766"/>
                  <a:pt x="21600" y="600"/>
                </a:cubicBezTo>
                <a:cubicBezTo>
                  <a:pt x="21600" y="269"/>
                  <a:pt x="21332" y="0"/>
                  <a:pt x="21000" y="0"/>
                </a:cubicBezTo>
                <a:cubicBezTo>
                  <a:pt x="20835" y="0"/>
                  <a:pt x="20685" y="67"/>
                  <a:pt x="20576" y="176"/>
                </a:cubicBezTo>
                <a:lnTo>
                  <a:pt x="10800" y="9952"/>
                </a:lnTo>
                <a:lnTo>
                  <a:pt x="1024" y="176"/>
                </a:lnTo>
                <a:cubicBezTo>
                  <a:pt x="916" y="67"/>
                  <a:pt x="766" y="0"/>
                  <a:pt x="600" y="0"/>
                </a:cubicBezTo>
                <a:cubicBezTo>
                  <a:pt x="268" y="0"/>
                  <a:pt x="0" y="269"/>
                  <a:pt x="0" y="600"/>
                </a:cubicBezTo>
                <a:cubicBezTo>
                  <a:pt x="0" y="766"/>
                  <a:pt x="67" y="916"/>
                  <a:pt x="176" y="1025"/>
                </a:cubicBezTo>
                <a:lnTo>
                  <a:pt x="9952" y="10800"/>
                </a:lnTo>
                <a:lnTo>
                  <a:pt x="176" y="20576"/>
                </a:lnTo>
                <a:cubicBezTo>
                  <a:pt x="67" y="20684"/>
                  <a:pt x="0" y="20834"/>
                  <a:pt x="0" y="21000"/>
                </a:cubicBezTo>
                <a:cubicBezTo>
                  <a:pt x="0" y="21332"/>
                  <a:pt x="268" y="21600"/>
                  <a:pt x="600" y="21600"/>
                </a:cubicBezTo>
                <a:cubicBezTo>
                  <a:pt x="766" y="21600"/>
                  <a:pt x="916" y="21533"/>
                  <a:pt x="1024" y="21424"/>
                </a:cubicBezTo>
                <a:lnTo>
                  <a:pt x="10800" y="11648"/>
                </a:lnTo>
                <a:lnTo>
                  <a:pt x="20576" y="21424"/>
                </a:lnTo>
                <a:cubicBezTo>
                  <a:pt x="20685" y="21533"/>
                  <a:pt x="20835" y="21600"/>
                  <a:pt x="21000" y="21600"/>
                </a:cubicBezTo>
                <a:cubicBezTo>
                  <a:pt x="21332" y="21600"/>
                  <a:pt x="21600" y="21332"/>
                  <a:pt x="21600" y="21000"/>
                </a:cubicBezTo>
                <a:cubicBezTo>
                  <a:pt x="21600" y="20834"/>
                  <a:pt x="21533" y="20684"/>
                  <a:pt x="21424" y="20576"/>
                </a:cubicBezTo>
                <a:cubicBezTo>
                  <a:pt x="21424" y="20576"/>
                  <a:pt x="11648" y="10800"/>
                  <a:pt x="11648" y="10800"/>
                </a:cubicBezTo>
                <a:close/>
              </a:path>
            </a:pathLst>
          </a:custGeom>
          <a:solidFill>
            <a:srgbClr val="53585F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/>
          </a:p>
        </p:txBody>
      </p:sp>
      <p:sp>
        <p:nvSpPr>
          <p:cNvPr id="19" name="TextBox 18"/>
          <p:cNvSpPr txBox="1"/>
          <p:nvPr/>
        </p:nvSpPr>
        <p:spPr>
          <a:xfrm>
            <a:off x="1957621" y="1158672"/>
            <a:ext cx="11907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Система поддерживает защищенный обмен данными</a:t>
            </a:r>
            <a:endParaRPr lang="en-US" sz="2400" spc="600" dirty="0" smtClean="0">
              <a:solidFill>
                <a:schemeClr val="tx2"/>
              </a:solidFill>
              <a:latin typeface="Montserrat Medium" charset="0"/>
              <a:ea typeface="Montserrat Medium" charset="0"/>
              <a:cs typeface="Montserrat Medium" charset="0"/>
            </a:endParaRPr>
          </a:p>
        </p:txBody>
      </p:sp>
      <p:pic>
        <p:nvPicPr>
          <p:cNvPr id="20" name="Рисунок 19" descr="ssl-certificate-clickssl.png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/>
          <a:srcRect l="11136" r="11136"/>
          <a:stretch>
            <a:fillRect/>
          </a:stretch>
        </p:blipFill>
        <p:spPr>
          <a:xfrm>
            <a:off x="15846425" y="4267200"/>
            <a:ext cx="5411450" cy="4640992"/>
          </a:xfrm>
        </p:spPr>
      </p:pic>
      <p:pic>
        <p:nvPicPr>
          <p:cNvPr id="22" name="Рисунок 21" descr="вход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826625" y="9199814"/>
            <a:ext cx="5638800" cy="385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70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1"/>
          <p:cNvSpPr txBox="1"/>
          <p:nvPr/>
        </p:nvSpPr>
        <p:spPr>
          <a:xfrm>
            <a:off x="14030371" y="1040026"/>
            <a:ext cx="11878048" cy="5132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60"/>
              </a:lnSpc>
            </a:pPr>
            <a:r>
              <a:rPr lang="ru-RU" sz="138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Схема системы </a:t>
            </a:r>
            <a:r>
              <a:rPr lang="en-US" sz="138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UNA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4174337" y="3079094"/>
            <a:ext cx="8442316" cy="8577164"/>
            <a:chOff x="13151687" y="1398229"/>
            <a:chExt cx="8442316" cy="8577164"/>
          </a:xfrm>
        </p:grpSpPr>
        <p:sp>
          <p:nvSpPr>
            <p:cNvPr id="96" name="TextBox 95"/>
            <p:cNvSpPr txBox="1"/>
            <p:nvPr/>
          </p:nvSpPr>
          <p:spPr>
            <a:xfrm>
              <a:off x="13155999" y="2387599"/>
              <a:ext cx="8438004" cy="53886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3060"/>
                </a:lnSpc>
              </a:pPr>
              <a:r>
                <a:rPr lang="ru-RU" sz="13800" b="1" dirty="0" smtClean="0">
                  <a:solidFill>
                    <a:schemeClr val="tx2"/>
                  </a:solidFill>
                  <a:latin typeface="Montserrat" charset="0"/>
                  <a:ea typeface="Montserrat" charset="0"/>
                  <a:cs typeface="Montserrat" charset="0"/>
                </a:rPr>
                <a:t>Схема системы</a:t>
              </a:r>
            </a:p>
            <a:p>
              <a:pPr>
                <a:lnSpc>
                  <a:spcPts val="15060"/>
                </a:lnSpc>
              </a:pPr>
              <a:r>
                <a:rPr lang="en-US" sz="13800" b="1" dirty="0" smtClean="0">
                  <a:solidFill>
                    <a:schemeClr val="tx2"/>
                  </a:solidFill>
                  <a:latin typeface="Montserrat" charset="0"/>
                  <a:ea typeface="Montserrat" charset="0"/>
                  <a:cs typeface="Montserrat" charset="0"/>
                </a:rPr>
                <a:t>UNA</a:t>
              </a:r>
              <a:r>
                <a:rPr lang="ru-RU" sz="13800" b="1" dirty="0" smtClean="0">
                  <a:solidFill>
                    <a:schemeClr val="tx2"/>
                  </a:solidFill>
                  <a:latin typeface="Montserrat" charset="0"/>
                  <a:ea typeface="Montserrat" charset="0"/>
                  <a:cs typeface="Montserrat" charset="0"/>
                </a:rPr>
                <a:t>.</a:t>
              </a:r>
              <a:r>
                <a:rPr lang="en-US" sz="13800" b="1" dirty="0" err="1" smtClean="0">
                  <a:solidFill>
                    <a:schemeClr val="tx2"/>
                  </a:solidFill>
                  <a:latin typeface="Montserrat" charset="0"/>
                  <a:ea typeface="Montserrat" charset="0"/>
                  <a:cs typeface="Montserrat" charset="0"/>
                </a:rPr>
                <a:t>md</a:t>
              </a:r>
              <a:endParaRPr lang="en-US" sz="138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3151687" y="9498339"/>
              <a:ext cx="784146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2500" dirty="0">
                <a:latin typeface="Lato Light" charset="0"/>
                <a:ea typeface="Lato Light" charset="0"/>
                <a:cs typeface="Lato Light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3151687" y="1398229"/>
              <a:ext cx="61870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spc="600" dirty="0" smtClean="0">
                  <a:solidFill>
                    <a:schemeClr val="tx2"/>
                  </a:solidFill>
                  <a:latin typeface="Montserrat Medium" charset="0"/>
                  <a:ea typeface="Montserrat Medium" charset="0"/>
                  <a:cs typeface="Montserrat Medium" charset="0"/>
                </a:rPr>
                <a:t>Системная структура</a:t>
              </a:r>
              <a:endParaRPr lang="en-US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endParaRPr>
            </a:p>
          </p:txBody>
        </p:sp>
      </p:grpSp>
      <p:sp>
        <p:nvSpPr>
          <p:cNvPr id="75" name="Прямоугольник 74"/>
          <p:cNvSpPr/>
          <p:nvPr/>
        </p:nvSpPr>
        <p:spPr>
          <a:xfrm>
            <a:off x="14246225" y="10856038"/>
            <a:ext cx="572317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представлена на графике</a:t>
            </a:r>
            <a:endParaRPr lang="ru-RU" dirty="0"/>
          </a:p>
        </p:txBody>
      </p:sp>
      <p:sp>
        <p:nvSpPr>
          <p:cNvPr id="76" name="Скругленный прямоугольник 75">
            <a:hlinkClick r:id="" action="ppaction://noaction" highlightClick="1"/>
          </p:cNvPr>
          <p:cNvSpPr/>
          <p:nvPr/>
        </p:nvSpPr>
        <p:spPr>
          <a:xfrm>
            <a:off x="3349624" y="564494"/>
            <a:ext cx="6248400" cy="2514600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Система</a:t>
            </a:r>
            <a:r>
              <a:rPr lang="ru-RU" dirty="0" smtClean="0"/>
              <a:t> </a:t>
            </a:r>
            <a:r>
              <a:rPr lang="en-US" b="1" dirty="0" smtClean="0"/>
              <a:t>UNA.md</a:t>
            </a:r>
            <a:endParaRPr lang="ru-RU" b="1" dirty="0"/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606425" y="3810000"/>
            <a:ext cx="4648200" cy="220980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Регистр первичных документов</a:t>
            </a:r>
            <a:endParaRPr lang="ru-RU" dirty="0"/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7616825" y="3810000"/>
            <a:ext cx="4114800" cy="2209800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Менеджер отчётов</a:t>
            </a:r>
            <a:endParaRPr lang="ru-RU" dirty="0"/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606425" y="7085087"/>
            <a:ext cx="4648200" cy="3307773"/>
          </a:xfrm>
          <a:prstGeom prst="round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Функции автоматической генерации бухгалтерских проводок</a:t>
            </a:r>
            <a:endParaRPr lang="ru-RU" dirty="0"/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758825" y="11040704"/>
            <a:ext cx="4495800" cy="2065696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Бухгалтерские регистры</a:t>
            </a:r>
            <a:endParaRPr lang="ru-RU" dirty="0"/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7616825" y="11040704"/>
            <a:ext cx="4495800" cy="2065696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Специальные регистры</a:t>
            </a:r>
            <a:endParaRPr lang="ru-RU" dirty="0"/>
          </a:p>
        </p:txBody>
      </p:sp>
      <p:cxnSp>
        <p:nvCxnSpPr>
          <p:cNvPr id="85" name="Прямая соединительная линия 84"/>
          <p:cNvCxnSpPr/>
          <p:nvPr/>
        </p:nvCxnSpPr>
        <p:spPr>
          <a:xfrm rot="16200000" flipH="1">
            <a:off x="1938495" y="7538219"/>
            <a:ext cx="8994458" cy="7620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>
            <a:stCxn id="77" idx="3"/>
            <a:endCxn id="79" idx="1"/>
          </p:cNvCxnSpPr>
          <p:nvPr/>
        </p:nvCxnSpPr>
        <p:spPr>
          <a:xfrm>
            <a:off x="5254625" y="4914900"/>
            <a:ext cx="23622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5254625" y="8738974"/>
            <a:ext cx="12192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>
            <a:stCxn id="82" idx="3"/>
            <a:endCxn id="83" idx="1"/>
          </p:cNvCxnSpPr>
          <p:nvPr/>
        </p:nvCxnSpPr>
        <p:spPr>
          <a:xfrm>
            <a:off x="5254625" y="12073552"/>
            <a:ext cx="236220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95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>
          <a:xfrm>
            <a:off x="301625" y="8151835"/>
            <a:ext cx="11397037" cy="4967953"/>
            <a:chOff x="395837" y="7789207"/>
            <a:chExt cx="11397037" cy="4967953"/>
          </a:xfrm>
        </p:grpSpPr>
        <p:sp>
          <p:nvSpPr>
            <p:cNvPr id="18" name="TextBox 17"/>
            <p:cNvSpPr txBox="1"/>
            <p:nvPr/>
          </p:nvSpPr>
          <p:spPr>
            <a:xfrm>
              <a:off x="395837" y="8383135"/>
              <a:ext cx="11397037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88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000824" y="7789207"/>
              <a:ext cx="61870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spc="600" dirty="0" smtClean="0">
                  <a:solidFill>
                    <a:schemeClr val="tx2"/>
                  </a:solidFill>
                  <a:latin typeface="Montserrat Medium" charset="0"/>
                  <a:ea typeface="Montserrat Medium" charset="0"/>
                  <a:cs typeface="Montserrat Medium" charset="0"/>
                </a:rPr>
                <a:t>ГИБКАЯ НАСТРОЙКА</a:t>
              </a:r>
              <a:endParaRPr lang="en-US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563389" y="9894838"/>
              <a:ext cx="7061930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ru-RU" sz="2400" dirty="0" smtClean="0">
                  <a:latin typeface="Montserrat Light" charset="0"/>
                  <a:ea typeface="Montserrat Light" charset="0"/>
                  <a:cs typeface="Montserrat Light" charset="0"/>
                </a:rPr>
                <a:t>Адаптация системы под нужды конкретного заказчика. Благодаря простоте и модульной структуре система </a:t>
              </a:r>
              <a:r>
                <a:rPr lang="ru-RU" sz="2400" dirty="0" err="1" smtClean="0">
                  <a:latin typeface="Montserrat Light" charset="0"/>
                  <a:ea typeface="Montserrat Light" charset="0"/>
                  <a:cs typeface="Montserrat Light" charset="0"/>
                </a:rPr>
                <a:t>UNA.md</a:t>
              </a:r>
              <a:r>
                <a:rPr lang="ru-RU" sz="2400" dirty="0" smtClean="0">
                  <a:latin typeface="Montserrat Light" charset="0"/>
                  <a:ea typeface="Montserrat Light" charset="0"/>
                  <a:cs typeface="Montserrat Light" charset="0"/>
                </a:rPr>
                <a:t> позволяет с минимальными затратами приспособить приложение для удобства пользования. </a:t>
              </a:r>
              <a:endParaRPr lang="en-US" sz="2400" dirty="0">
                <a:latin typeface="Montserrat Light" charset="0"/>
                <a:ea typeface="Montserrat Light" charset="0"/>
                <a:cs typeface="Montserrat Light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765628" y="11603421"/>
              <a:ext cx="1847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/>
            </a:p>
          </p:txBody>
        </p:sp>
      </p:grpSp>
      <p:grpSp>
        <p:nvGrpSpPr>
          <p:cNvPr id="3" name="Group 20"/>
          <p:cNvGrpSpPr/>
          <p:nvPr/>
        </p:nvGrpSpPr>
        <p:grpSpPr>
          <a:xfrm>
            <a:off x="12597290" y="1141435"/>
            <a:ext cx="11397037" cy="4967953"/>
            <a:chOff x="395837" y="7789207"/>
            <a:chExt cx="11397037" cy="4967953"/>
          </a:xfrm>
        </p:grpSpPr>
        <p:sp>
          <p:nvSpPr>
            <p:cNvPr id="28" name="TextBox 27"/>
            <p:cNvSpPr txBox="1"/>
            <p:nvPr/>
          </p:nvSpPr>
          <p:spPr>
            <a:xfrm>
              <a:off x="4371082" y="11613868"/>
              <a:ext cx="3417062" cy="501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endParaRPr lang="en-US" sz="2000" b="1" spc="600" dirty="0">
                <a:latin typeface="Montserrat Light" charset="0"/>
                <a:ea typeface="Montserrat Light" charset="0"/>
                <a:cs typeface="Montserrat Light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95837" y="8383135"/>
              <a:ext cx="11397037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0" b="1" dirty="0" smtClean="0">
                  <a:solidFill>
                    <a:schemeClr val="tx2"/>
                  </a:solidFill>
                  <a:latin typeface="Montserrat" charset="0"/>
                  <a:ea typeface="Montserrat" charset="0"/>
                  <a:cs typeface="Montserrat" charset="0"/>
                </a:rPr>
                <a:t>Сферы</a:t>
              </a:r>
              <a:r>
                <a:rPr lang="ru-RU" sz="8800" b="1" dirty="0" smtClean="0">
                  <a:solidFill>
                    <a:schemeClr val="tx2"/>
                  </a:solidFill>
                  <a:latin typeface="Montserrat" charset="0"/>
                  <a:ea typeface="Montserrat" charset="0"/>
                  <a:cs typeface="Montserrat" charset="0"/>
                </a:rPr>
                <a:t> применения</a:t>
              </a:r>
              <a:endParaRPr lang="en-US" sz="88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000824" y="7789207"/>
              <a:ext cx="61870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spc="600" dirty="0" smtClean="0">
                  <a:solidFill>
                    <a:schemeClr val="tx2"/>
                  </a:solidFill>
                  <a:latin typeface="Montserrat Medium" charset="0"/>
                  <a:ea typeface="Montserrat Medium" charset="0"/>
                  <a:cs typeface="Montserrat Medium" charset="0"/>
                </a:rPr>
                <a:t>БЫСТРО И УДОБНО</a:t>
              </a:r>
              <a:endParaRPr lang="en-US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563389" y="9894838"/>
              <a:ext cx="7061930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ru-RU" sz="2400" dirty="0" smtClean="0">
                  <a:latin typeface="Montserrat Light" charset="0"/>
                  <a:ea typeface="Montserrat Light" charset="0"/>
                  <a:cs typeface="Montserrat Light" charset="0"/>
                </a:rPr>
                <a:t>Платформа UNA</a:t>
              </a:r>
              <a:r>
                <a:rPr lang="en-US" sz="2400" dirty="0" smtClean="0">
                  <a:latin typeface="Montserrat Light" charset="0"/>
                  <a:ea typeface="Montserrat Light" charset="0"/>
                  <a:cs typeface="Montserrat Light" charset="0"/>
                </a:rPr>
                <a:t>.</a:t>
              </a:r>
              <a:r>
                <a:rPr lang="en-US" sz="2400" dirty="0" err="1" smtClean="0">
                  <a:latin typeface="Montserrat Light" charset="0"/>
                  <a:ea typeface="Montserrat Light" charset="0"/>
                  <a:cs typeface="Montserrat Light" charset="0"/>
                </a:rPr>
                <a:t>md</a:t>
              </a:r>
              <a:r>
                <a:rPr lang="ru-RU" sz="2400" dirty="0" smtClean="0">
                  <a:latin typeface="Montserrat Light" charset="0"/>
                  <a:ea typeface="Montserrat Light" charset="0"/>
                  <a:cs typeface="Montserrat Light" charset="0"/>
                </a:rPr>
                <a:t> предназначена для автоматизации деятельности следующих участков учёта: кадры(персонал), зарплата, касса, служба ведения договоров, банк, склад, финансовое планирование, услуги и др.</a:t>
              </a:r>
              <a:endParaRPr lang="en-US" sz="2400" dirty="0">
                <a:latin typeface="Montserrat Light" charset="0"/>
                <a:ea typeface="Montserrat Light" charset="0"/>
                <a:cs typeface="Montserrat Light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765628" y="11603421"/>
              <a:ext cx="18473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/>
            </a:p>
          </p:txBody>
        </p:sp>
      </p:grpSp>
      <p:pic>
        <p:nvPicPr>
          <p:cNvPr id="34" name="Рисунок 33" descr="1009.jpg"/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/>
          <a:srcRect l="13" r="13"/>
          <a:stretch>
            <a:fillRect/>
          </a:stretch>
        </p:blipFill>
        <p:spPr/>
      </p:pic>
      <p:pic>
        <p:nvPicPr>
          <p:cNvPr id="17" name="Рисунок 16" descr="vosstanovlenie.png"/>
          <p:cNvPicPr>
            <a:picLocks noGrp="1" noChangeAspect="1"/>
          </p:cNvPicPr>
          <p:nvPr>
            <p:ph type="pic" sz="quarter" idx="15"/>
          </p:nvPr>
        </p:nvPicPr>
        <p:blipFill>
          <a:blip r:embed="rId3" cstate="print"/>
          <a:srcRect l="5745" r="5745"/>
          <a:stretch>
            <a:fillRect/>
          </a:stretch>
        </p:blipFill>
        <p:spPr/>
      </p:pic>
      <p:sp>
        <p:nvSpPr>
          <p:cNvPr id="36" name="Прямоугольник 35"/>
          <p:cNvSpPr/>
          <p:nvPr/>
        </p:nvSpPr>
        <p:spPr>
          <a:xfrm>
            <a:off x="733921" y="8810916"/>
            <a:ext cx="1145486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000" b="1" dirty="0" smtClean="0">
                <a:solidFill>
                  <a:schemeClr val="accent1"/>
                </a:solidFill>
              </a:rPr>
              <a:t>Доработка и развитие</a:t>
            </a:r>
            <a:endParaRPr lang="ru-RU" sz="8000" b="1" dirty="0"/>
          </a:p>
        </p:txBody>
      </p:sp>
    </p:spTree>
    <p:extLst>
      <p:ext uri="{BB962C8B-B14F-4D97-AF65-F5344CB8AC3E}">
        <p14:creationId xmlns:p14="http://schemas.microsoft.com/office/powerpoint/2010/main" val="3666889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772880" y="1370417"/>
            <a:ext cx="21312546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9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Система </a:t>
            </a:r>
            <a:r>
              <a:rPr lang="en-US" sz="239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UNA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24280" y="2924689"/>
            <a:ext cx="176802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Модульная система</a:t>
            </a:r>
          </a:p>
          <a:p>
            <a:endParaRPr lang="ru-RU" sz="13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endParaRPr lang="en-US" sz="13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24281" y="5719055"/>
            <a:ext cx="61870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spc="600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Что такое </a:t>
            </a:r>
            <a:r>
              <a:rPr lang="en-US" sz="2800" b="1" spc="600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“UNIVERSAL-ACCOUNTING”</a:t>
            </a:r>
            <a:r>
              <a:rPr lang="ru-RU" sz="2800" b="1" spc="600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? </a:t>
            </a:r>
            <a:endParaRPr lang="en-US" sz="2800" b="1" spc="600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24281" y="6858000"/>
            <a:ext cx="7061930" cy="3347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Montserrat Light" charset="0"/>
                <a:ea typeface="Montserrat Light" charset="0"/>
                <a:cs typeface="Montserrat Light" charset="0"/>
              </a:rPr>
              <a:t>“</a:t>
            </a:r>
            <a:r>
              <a:rPr lang="en-US" sz="2400" dirty="0" smtClean="0">
                <a:latin typeface="Montserrat Light" charset="0"/>
                <a:ea typeface="Montserrat Light" charset="0"/>
                <a:cs typeface="Montserrat Light" charset="0"/>
              </a:rPr>
              <a:t>UNIVERSAL-ACCOUNTING”</a:t>
            </a:r>
            <a:r>
              <a:rPr lang="ru-RU" sz="2400" dirty="0" smtClean="0">
                <a:latin typeface="Montserrat Light" charset="0"/>
                <a:ea typeface="Montserrat Light" charset="0"/>
                <a:cs typeface="Montserrat Light" charset="0"/>
              </a:rPr>
              <a:t> – представляет собой универсальную автоматизированную систему, разработанную с учетом специфики законодательства Республики Молдова для использования различными предприятиями независимо от их размера.</a:t>
            </a:r>
            <a:endParaRPr lang="ru-RU" sz="2400" dirty="0">
              <a:latin typeface="Montserrat Light" charset="0"/>
              <a:ea typeface="Montserrat Light" charset="0"/>
              <a:cs typeface="Montserrat Light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227033" y="5719055"/>
            <a:ext cx="61870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spc="600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Модульная структура системы </a:t>
            </a:r>
            <a:r>
              <a:rPr lang="en-US" sz="2800" b="1" spc="600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UNA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27033" y="6858000"/>
            <a:ext cx="706193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/>
              <a:t>UNA.md</a:t>
            </a:r>
            <a:r>
              <a:rPr lang="ru-RU" sz="2400" dirty="0" smtClean="0"/>
              <a:t> состоит из модулей. Каждый модуль отвечает за конкретный участок учёта и содержит в себе определённый набор документов, модульная структура </a:t>
            </a:r>
            <a:r>
              <a:rPr lang="en-US" sz="2400" dirty="0" smtClean="0"/>
              <a:t>UNA.md </a:t>
            </a:r>
            <a:r>
              <a:rPr lang="ru-RU" sz="2400" dirty="0" smtClean="0"/>
              <a:t>позволяет легко вносить изменения, не нарушая функциональность системы.</a:t>
            </a:r>
            <a:endParaRPr lang="en-US" sz="2400" dirty="0">
              <a:latin typeface="Montserrat Light" charset="0"/>
              <a:ea typeface="Montserrat Light" charset="0"/>
              <a:cs typeface="Montserrat Light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-1120596" y="2902521"/>
            <a:ext cx="6187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pc="600" dirty="0" smtClean="0">
                <a:latin typeface="Montserrat" charset="0"/>
                <a:ea typeface="Montserrat" charset="0"/>
                <a:cs typeface="Montserrat" charset="0"/>
              </a:rPr>
              <a:t>UNISIM-SOFT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4281" y="2463024"/>
            <a:ext cx="618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Автоматизация учёта</a:t>
            </a:r>
            <a:endParaRPr lang="en-US" sz="2400" spc="600" dirty="0" smtClean="0">
              <a:solidFill>
                <a:schemeClr val="tx2"/>
              </a:solidFill>
              <a:latin typeface="Montserrat Medium" charset="0"/>
              <a:ea typeface="Montserrat Medium" charset="0"/>
              <a:cs typeface="Montserrat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260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503400" y="1370417"/>
            <a:ext cx="2414196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9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Модули</a:t>
            </a:r>
          </a:p>
        </p:txBody>
      </p:sp>
      <p:sp>
        <p:nvSpPr>
          <p:cNvPr id="8" name="Oval 7"/>
          <p:cNvSpPr/>
          <p:nvPr/>
        </p:nvSpPr>
        <p:spPr>
          <a:xfrm>
            <a:off x="21867032" y="592275"/>
            <a:ext cx="1571806" cy="157180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504529" y="2924689"/>
            <a:ext cx="1278980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Принцип работы</a:t>
            </a:r>
            <a:endParaRPr lang="en-US" sz="115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04530" y="5057162"/>
            <a:ext cx="61870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spc="600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Как выглядит модульная система </a:t>
            </a:r>
            <a:r>
              <a:rPr lang="en-US" sz="2800" b="1" spc="600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UNA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4529" y="6196107"/>
            <a:ext cx="860809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Montserrat Light" charset="0"/>
                <a:ea typeface="Montserrat Light" charset="0"/>
                <a:cs typeface="Montserrat Light" charset="0"/>
              </a:rPr>
              <a:t>Для работы в каком-либо модуле необходимо выбрать его из выпадающего списка в журнале. Список определяется особенностями организации и может быть дополнен или изменен при необходимости.  Каждый модуль состоит из определённого набора документов со своей спецификой. </a:t>
            </a:r>
            <a:r>
              <a:rPr lang="ru-RU" sz="2400" dirty="0" smtClean="0"/>
              <a:t>Система является многопользовательской, т.</a:t>
            </a:r>
            <a:r>
              <a:rPr lang="en-US" sz="2400" dirty="0" smtClean="0"/>
              <a:t> </a:t>
            </a:r>
            <a:r>
              <a:rPr lang="ru-RU" sz="2400" dirty="0" smtClean="0"/>
              <a:t>е. позволяет работать с каждым модулем одновременно нескольким пользователям.</a:t>
            </a:r>
            <a:endParaRPr lang="en-US" sz="2400" dirty="0">
              <a:latin typeface="Montserrat Light" charset="0"/>
              <a:ea typeface="Montserrat Light" charset="0"/>
              <a:cs typeface="Montserrat Light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69684" y="2463791"/>
            <a:ext cx="618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Модульная система </a:t>
            </a:r>
            <a:r>
              <a:rPr lang="en-US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UNA.md</a:t>
            </a:r>
          </a:p>
        </p:txBody>
      </p:sp>
      <p:sp>
        <p:nvSpPr>
          <p:cNvPr id="13" name="TextBox 12"/>
          <p:cNvSpPr txBox="1"/>
          <p:nvPr/>
        </p:nvSpPr>
        <p:spPr>
          <a:xfrm rot="16200000">
            <a:off x="-1120596" y="2902521"/>
            <a:ext cx="6187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pc="600" dirty="0" smtClean="0">
                <a:latin typeface="Montserrat" charset="0"/>
                <a:ea typeface="Montserrat" charset="0"/>
                <a:cs typeface="Montserrat" charset="0"/>
              </a:rPr>
              <a:t>UNISIM-SOFT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1682" y="2861627"/>
            <a:ext cx="6947156" cy="8278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7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3168120" y="913217"/>
            <a:ext cx="2466012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9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Окно </a:t>
            </a:r>
            <a:r>
              <a:rPr lang="en-US" sz="239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UNA.md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924280" y="2284609"/>
            <a:ext cx="17680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Окно программы</a:t>
            </a:r>
            <a:endParaRPr lang="en-US" sz="13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16200000">
            <a:off x="-1120596" y="2262441"/>
            <a:ext cx="6187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pc="600" dirty="0" smtClean="0">
                <a:latin typeface="Montserrat" charset="0"/>
                <a:ea typeface="Montserrat" charset="0"/>
                <a:cs typeface="Montserrat" charset="0"/>
              </a:rPr>
              <a:t>UNISIM-SOFT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924281" y="1823711"/>
            <a:ext cx="618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Интерфейс системы</a:t>
            </a:r>
            <a:endParaRPr lang="en-US" sz="2400" spc="600" dirty="0" smtClean="0">
              <a:solidFill>
                <a:schemeClr val="tx2"/>
              </a:solidFill>
              <a:latin typeface="Montserrat Medium" charset="0"/>
              <a:ea typeface="Montserrat Medium" charset="0"/>
              <a:cs typeface="Montserrat Medium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68120" y="10668000"/>
            <a:ext cx="195869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/>
                </a:solidFill>
              </a:rPr>
              <a:t>В верхней части приложения отображается список всех ранее созданных документов в данном модуле или во всех имеющихся модулях.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6337" y="4683480"/>
            <a:ext cx="19282217" cy="553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7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3168120" y="913217"/>
            <a:ext cx="2466012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9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Окно </a:t>
            </a:r>
            <a:r>
              <a:rPr lang="en-US" sz="239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UNA.md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924280" y="2284609"/>
            <a:ext cx="17680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Окно программы</a:t>
            </a:r>
            <a:endParaRPr lang="en-US" sz="13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16200000">
            <a:off x="-1120596" y="2262441"/>
            <a:ext cx="6187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pc="600" dirty="0" smtClean="0">
                <a:latin typeface="Montserrat" charset="0"/>
                <a:ea typeface="Montserrat" charset="0"/>
                <a:cs typeface="Montserrat" charset="0"/>
              </a:rPr>
              <a:t>UNISIM-SOFT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924281" y="1823711"/>
            <a:ext cx="618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Интерфейс системы</a:t>
            </a:r>
            <a:endParaRPr lang="en-US" sz="2400" spc="600" dirty="0" smtClean="0">
              <a:solidFill>
                <a:schemeClr val="tx2"/>
              </a:solidFill>
              <a:latin typeface="Montserrat Medium" charset="0"/>
              <a:ea typeface="Montserrat Medium" charset="0"/>
              <a:cs typeface="Montserrat Medium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45908" y="10210800"/>
            <a:ext cx="207037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1"/>
                </a:solidFill>
              </a:rPr>
              <a:t>В нижней части отображается текущий документ и его содержимое. Документ состоит из титульной и табличной части.</a:t>
            </a:r>
            <a:endParaRPr lang="ru-RU" dirty="0">
              <a:solidFill>
                <a:schemeClr val="accent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055" y="4486138"/>
            <a:ext cx="20030969" cy="4941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017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1139825" y="664703"/>
            <a:ext cx="2414196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9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Автотранспорт</a:t>
            </a:r>
            <a:endParaRPr lang="en-US" sz="23900" b="1" dirty="0" smtClean="0">
              <a:solidFill>
                <a:srgbClr val="F7F7F7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79795" y="1752600"/>
            <a:ext cx="1668640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Путевые листы</a:t>
            </a:r>
            <a:endParaRPr lang="en-US" sz="100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79795" y="4453890"/>
            <a:ext cx="738963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800" dirty="0" smtClean="0">
                <a:latin typeface="Montserrat Light" charset="0"/>
                <a:ea typeface="Montserrat Light" charset="0"/>
                <a:cs typeface="Montserrat Light" charset="0"/>
              </a:rPr>
              <a:t>Предназначен для ведения учета транспортных средств, персонала, маршрутов, денежных расходов и учета путевых листов легковых и грузовых автомобилей, организации складского учета. На данном участке ведется учет всех видов автотранспорта, как специализированного ОС, его пробега, расхода топлива.</a:t>
            </a:r>
            <a:endParaRPr lang="en-US" sz="2800" dirty="0">
              <a:latin typeface="Montserrat Light" charset="0"/>
              <a:ea typeface="Montserrat Light" charset="0"/>
              <a:cs typeface="Montserrat Light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226229" y="8204838"/>
            <a:ext cx="16940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algn="ctr"/>
            <a:endParaRPr lang="en-US" sz="2800" b="1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algn="ctr"/>
            <a:endParaRPr lang="en-US" sz="2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 rot="16200000">
            <a:off x="20136579" y="7943227"/>
            <a:ext cx="6187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spc="600" dirty="0" smtClean="0">
                <a:latin typeface="Montserrat" charset="0"/>
                <a:ea typeface="Montserrat" charset="0"/>
                <a:cs typeface="Montserrat" charset="0"/>
              </a:rPr>
              <a:t>ГРУППА</a:t>
            </a:r>
            <a:r>
              <a:rPr lang="ru-RU" sz="2000" b="1" spc="600" dirty="0" smtClean="0">
                <a:latin typeface="Montserrat" charset="0"/>
                <a:ea typeface="Montserrat" charset="0"/>
                <a:cs typeface="Montserrat" charset="0"/>
              </a:rPr>
              <a:t> </a:t>
            </a:r>
            <a:r>
              <a:rPr lang="ru-RU" sz="2800" b="1" spc="600" dirty="0" smtClean="0">
                <a:latin typeface="Montserrat" charset="0"/>
                <a:ea typeface="Montserrat" charset="0"/>
                <a:cs typeface="Montserrat" charset="0"/>
              </a:rPr>
              <a:t>ПРОЧЕЕ</a:t>
            </a:r>
            <a:endParaRPr lang="en-US" sz="2000" b="1" spc="600" dirty="0" smtClean="0"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57621" y="1158672"/>
            <a:ext cx="618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Модуль</a:t>
            </a:r>
            <a:endParaRPr lang="en-US" sz="2400" spc="600" dirty="0" smtClean="0">
              <a:solidFill>
                <a:schemeClr val="tx2"/>
              </a:solidFill>
              <a:latin typeface="Montserrat Medium" charset="0"/>
              <a:ea typeface="Montserrat Medium" charset="0"/>
              <a:cs typeface="Montserrat Medium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5224" y="4053935"/>
            <a:ext cx="10318053" cy="6709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70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58"/>
          <p:cNvSpPr txBox="1"/>
          <p:nvPr/>
        </p:nvSpPr>
        <p:spPr>
          <a:xfrm>
            <a:off x="13786103" y="7589766"/>
            <a:ext cx="787863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smtClean="0">
                <a:latin typeface="Montserrat Hairline" charset="0"/>
                <a:ea typeface="Montserrat Hairline" charset="0"/>
                <a:cs typeface="Montserrat Hairline" charset="0"/>
              </a:rPr>
              <a:t>Эта форма содержит коэффициенты потребления топлива с учётом времени года</a:t>
            </a:r>
            <a:endParaRPr lang="en-US" sz="2500" dirty="0" smtClean="0">
              <a:latin typeface="Montserrat Hairline" charset="0"/>
              <a:ea typeface="Montserrat Hairline" charset="0"/>
              <a:cs typeface="Montserrat Hairline" charset="0"/>
            </a:endParaRPr>
          </a:p>
          <a:p>
            <a:endParaRPr lang="en-US" sz="2500" dirty="0">
              <a:latin typeface="Montserrat Hairline" charset="0"/>
              <a:ea typeface="Montserrat Hairline" charset="0"/>
              <a:cs typeface="Montserrat Hairline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13786103" y="7071756"/>
            <a:ext cx="38554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spc="600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КОЭФФИЦИЕНТЫ</a:t>
            </a:r>
            <a:endParaRPr lang="en-US" sz="2400" b="1" spc="6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20611552" y="8653796"/>
            <a:ext cx="2778671" cy="620646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algn="r">
              <a:lnSpc>
                <a:spcPts val="3399"/>
              </a:lnSpc>
            </a:pPr>
            <a:r>
              <a:rPr lang="ru-RU" sz="3200" dirty="0" smtClean="0">
                <a:latin typeface="Montserrat Ultra Light" charset="0"/>
                <a:ea typeface="Montserrat Ultra Light" charset="0"/>
                <a:cs typeface="Montserrat Ultra Light" charset="0"/>
              </a:rPr>
              <a:t>Зима: 1,29</a:t>
            </a:r>
            <a:endParaRPr lang="en-US" sz="3200" dirty="0">
              <a:latin typeface="Montserrat Ultra Light" charset="0"/>
              <a:ea typeface="Montserrat Ultra Light" charset="0"/>
              <a:cs typeface="Montserrat Ultra Light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3786103" y="10314845"/>
            <a:ext cx="787863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smtClean="0">
                <a:latin typeface="Montserrat Hairline" charset="0"/>
                <a:ea typeface="Montserrat Hairline" charset="0"/>
                <a:cs typeface="Montserrat Hairline" charset="0"/>
              </a:rPr>
              <a:t>В данном каталоге указываются автомобили и нормы списания горючего для них</a:t>
            </a:r>
            <a:endParaRPr lang="en-US" sz="2500" dirty="0">
              <a:latin typeface="Montserrat Hairline" charset="0"/>
              <a:ea typeface="Montserrat Hairline" charset="0"/>
              <a:cs typeface="Montserrat Hairline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13786103" y="9796835"/>
            <a:ext cx="539455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spc="600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СПИСОК АВТОМОБИЛЕЙ</a:t>
            </a:r>
            <a:endParaRPr lang="en-US" sz="2400" b="1" spc="600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endParaRPr lang="en-US" sz="2400" b="1" spc="600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0189825" y="11378875"/>
            <a:ext cx="2563685" cy="620646"/>
          </a:xfrm>
          <a:prstGeom prst="rect">
            <a:avLst/>
          </a:prstGeom>
          <a:noFill/>
        </p:spPr>
        <p:txBody>
          <a:bodyPr wrap="square" lIns="182843" tIns="91422" rIns="182843" bIns="91422" rtlCol="0">
            <a:spAutoFit/>
          </a:bodyPr>
          <a:lstStyle/>
          <a:p>
            <a:pPr algn="r">
              <a:lnSpc>
                <a:spcPts val="3399"/>
              </a:lnSpc>
            </a:pPr>
            <a:r>
              <a:rPr lang="ru-RU" sz="3200" dirty="0" smtClean="0">
                <a:latin typeface="Montserrat Ultra Light" charset="0"/>
                <a:ea typeface="Montserrat Ultra Light" charset="0"/>
                <a:cs typeface="Montserrat Ultra Light" charset="0"/>
              </a:rPr>
              <a:t>45 л/км</a:t>
            </a:r>
            <a:endParaRPr lang="en-US" sz="3200" dirty="0">
              <a:latin typeface="Montserrat Ultra Light" charset="0"/>
              <a:ea typeface="Montserrat Ultra Light" charset="0"/>
              <a:cs typeface="Montserrat Ultra Light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598025" y="1841036"/>
            <a:ext cx="143256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Форма </a:t>
            </a:r>
          </a:p>
          <a:p>
            <a:r>
              <a:rPr lang="ru-RU" sz="138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Автотранспорт</a:t>
            </a:r>
            <a:endParaRPr lang="en-US" sz="13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593553" y="1148538"/>
            <a:ext cx="9587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Настройка форм для путевых листов</a:t>
            </a:r>
            <a:endParaRPr lang="en-US" sz="2400" spc="600" dirty="0" smtClean="0">
              <a:solidFill>
                <a:schemeClr val="tx2"/>
              </a:solidFill>
              <a:latin typeface="Montserrat Medium" charset="0"/>
              <a:ea typeface="Montserrat Medium" charset="0"/>
              <a:cs typeface="Montserrat Medium" charset="0"/>
            </a:endParaRPr>
          </a:p>
        </p:txBody>
      </p:sp>
      <p:pic>
        <p:nvPicPr>
          <p:cNvPr id="26" name="Рисунок 25" descr="Формы-авто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825" y="1841036"/>
            <a:ext cx="10995947" cy="91424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9" name="Рисунок 28" descr="топливо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265025" y="7350270"/>
            <a:ext cx="1144052" cy="1303526"/>
          </a:xfrm>
          <a:prstGeom prst="rect">
            <a:avLst/>
          </a:prstGeom>
        </p:spPr>
      </p:pic>
      <p:pic>
        <p:nvPicPr>
          <p:cNvPr id="30" name="Рисунок 29" descr="шкал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921415" y="8839200"/>
            <a:ext cx="6878010" cy="266737"/>
          </a:xfrm>
          <a:prstGeom prst="rect">
            <a:avLst/>
          </a:prstGeom>
        </p:spPr>
      </p:pic>
      <p:pic>
        <p:nvPicPr>
          <p:cNvPr id="31" name="Рисунок 30" descr="шкала2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3921415" y="11561340"/>
            <a:ext cx="6878010" cy="266737"/>
          </a:xfrm>
          <a:prstGeom prst="rect">
            <a:avLst/>
          </a:prstGeom>
        </p:spPr>
      </p:pic>
      <p:pic>
        <p:nvPicPr>
          <p:cNvPr id="32" name="Рисунок 31" descr="ambulance-car-icon-5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150253" y="9796835"/>
            <a:ext cx="1410172" cy="133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639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3168120" y="-304800"/>
            <a:ext cx="2466012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9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Путевой лист</a:t>
            </a:r>
            <a:endParaRPr lang="en-US" sz="23900" b="1" dirty="0" smtClean="0">
              <a:solidFill>
                <a:srgbClr val="F7F7F7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24279" y="912450"/>
            <a:ext cx="155891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Путевой лист</a:t>
            </a:r>
            <a:endParaRPr lang="en-US" sz="13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16200000">
            <a:off x="-1120597" y="890282"/>
            <a:ext cx="6187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pc="600" dirty="0" smtClean="0">
                <a:latin typeface="Montserrat" charset="0"/>
                <a:ea typeface="Montserrat" charset="0"/>
                <a:cs typeface="Montserrat" charset="0"/>
              </a:rPr>
              <a:t>UNISIM-SOFT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924280" y="451552"/>
            <a:ext cx="618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Документ</a:t>
            </a:r>
            <a:endParaRPr lang="en-US" sz="2400" spc="600" dirty="0" smtClean="0">
              <a:solidFill>
                <a:schemeClr val="tx2"/>
              </a:solidFill>
              <a:latin typeface="Montserrat Medium" charset="0"/>
              <a:ea typeface="Montserrat Medium" charset="0"/>
              <a:cs typeface="Montserrat Medium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68120" y="11430000"/>
            <a:ext cx="209869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Документ состоит из заголовка и трёх табличных частей, которые заполняется с учётом настроек</a:t>
            </a:r>
          </a:p>
          <a:p>
            <a:r>
              <a:rPr lang="ru-RU" dirty="0" smtClean="0"/>
              <a:t>форм автотранспорта. Учитывается также и фактический расход топлива.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625" y="3195740"/>
            <a:ext cx="20175434" cy="8005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017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2924279" y="413605"/>
            <a:ext cx="2466012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9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Путевой лист</a:t>
            </a:r>
            <a:endParaRPr lang="en-US" sz="23900" b="1" dirty="0" smtClean="0">
              <a:solidFill>
                <a:srgbClr val="F7F7F7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24279" y="1594009"/>
            <a:ext cx="155891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Путевой лист</a:t>
            </a:r>
            <a:endParaRPr lang="en-US" sz="13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16200000">
            <a:off x="-1120597" y="890282"/>
            <a:ext cx="6187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pc="600" dirty="0" smtClean="0">
                <a:latin typeface="Montserrat" charset="0"/>
                <a:ea typeface="Montserrat" charset="0"/>
                <a:cs typeface="Montserrat" charset="0"/>
              </a:rPr>
              <a:t>UNISIM-SOFT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924280" y="1133111"/>
            <a:ext cx="618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Бухгалтерские проводки</a:t>
            </a:r>
            <a:endParaRPr lang="en-US" sz="2400" spc="600" dirty="0" smtClean="0">
              <a:solidFill>
                <a:schemeClr val="tx2"/>
              </a:solidFill>
              <a:latin typeface="Montserrat Medium" charset="0"/>
              <a:ea typeface="Montserrat Medium" charset="0"/>
              <a:cs typeface="Montserrat Medium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68450" y="9372600"/>
            <a:ext cx="2205517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4400" dirty="0" smtClean="0"/>
              <a:t>Так выглядят бухгалтерские проводки в документе Путевой Лист. Топливо списывается в разрезе указанного автомобиля и водителя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8" name="Рисунок 7" descr="путевой бп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68450" y="5181600"/>
            <a:ext cx="22055175" cy="3427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7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2359025" y="664703"/>
            <a:ext cx="2292276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9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Контракты</a:t>
            </a:r>
            <a:endParaRPr lang="en-US" sz="23900" b="1" dirty="0" smtClean="0">
              <a:solidFill>
                <a:srgbClr val="F7F7F7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825625" y="1752600"/>
            <a:ext cx="1668640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КОНТРАКТЫ</a:t>
            </a:r>
            <a:endParaRPr lang="en-US" sz="100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57621" y="6400800"/>
            <a:ext cx="708483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800" dirty="0" smtClean="0">
                <a:latin typeface="Montserrat Light" charset="0"/>
                <a:ea typeface="Montserrat Light" charset="0"/>
                <a:cs typeface="Montserrat Light" charset="0"/>
              </a:rPr>
              <a:t>В бюджетных организациях обязательным основанием для расчетов с поставщиками и подрядчиками является контракт на поставку товаров или услуг утвержденный вышестоящей организацией.</a:t>
            </a:r>
            <a:endParaRPr lang="en-US" sz="2800" dirty="0">
              <a:latin typeface="Montserrat Light" charset="0"/>
              <a:ea typeface="Montserrat Light" charset="0"/>
              <a:cs typeface="Montserrat Light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226229" y="8204838"/>
            <a:ext cx="16940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algn="ctr"/>
            <a:endParaRPr lang="en-US" sz="2800" b="1" dirty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algn="ctr"/>
            <a:endParaRPr lang="en-US" sz="2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57621" y="1158672"/>
            <a:ext cx="618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Модуль</a:t>
            </a:r>
            <a:endParaRPr lang="en-US" sz="2400" spc="600" dirty="0" smtClean="0">
              <a:solidFill>
                <a:schemeClr val="tx2"/>
              </a:solidFill>
              <a:latin typeface="Montserrat Medium" charset="0"/>
              <a:ea typeface="Montserrat Medium" charset="0"/>
              <a:cs typeface="Montserrat Medium" charset="0"/>
            </a:endParaRPr>
          </a:p>
        </p:txBody>
      </p:sp>
      <p:pic>
        <p:nvPicPr>
          <p:cNvPr id="11" name="Рисунок 10" descr="45ba6cd6d927b1a5b9cb3bc4b28a806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207625" y="3810000"/>
            <a:ext cx="13424775" cy="6349556"/>
          </a:xfrm>
          <a:prstGeom prst="rect">
            <a:avLst/>
          </a:prstGeom>
        </p:spPr>
      </p:pic>
      <p:pic>
        <p:nvPicPr>
          <p:cNvPr id="12" name="Рисунок 11" descr="i13765-image-origin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79795" y="4107180"/>
            <a:ext cx="1539240" cy="153162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492625" y="4456093"/>
            <a:ext cx="6096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spc="600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МОДУЛЬ УЧЁТА ДОГОВОРОВ</a:t>
            </a:r>
            <a:endParaRPr lang="en-US" sz="2800" b="1" spc="600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70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3893956" y="10345325"/>
            <a:ext cx="78786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>
                <a:latin typeface="Montserrat Hairline" charset="0"/>
                <a:ea typeface="Montserrat Hairline" charset="0"/>
                <a:cs typeface="Montserrat Hairline" charset="0"/>
              </a:rPr>
              <a:t>. </a:t>
            </a:r>
            <a:endParaRPr lang="en-US" sz="2500" dirty="0">
              <a:latin typeface="Montserrat Hairline" charset="0"/>
              <a:ea typeface="Montserrat Hairline" charset="0"/>
              <a:cs typeface="Montserrat Hairline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059010" y="1850786"/>
            <a:ext cx="11584613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Ввод контрактов</a:t>
            </a:r>
            <a:endParaRPr lang="en-US" sz="13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82825" y="1359117"/>
            <a:ext cx="5963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ДОКУМЕНТ</a:t>
            </a:r>
            <a:endParaRPr lang="en-US" sz="2400" spc="600" dirty="0" smtClean="0">
              <a:solidFill>
                <a:schemeClr val="tx2"/>
              </a:solidFill>
              <a:latin typeface="Montserrat Medium" charset="0"/>
              <a:ea typeface="Montserrat Medium" charset="0"/>
              <a:cs typeface="Montserrat Medium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094241" y="6440269"/>
            <a:ext cx="97135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spc="600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С ЮРИДИЧЕСКИМИ ЛИЦАМИ</a:t>
            </a:r>
            <a:endParaRPr lang="en-US" b="1" spc="600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11625" y="7118684"/>
            <a:ext cx="7010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Montserrat Light"/>
                <a:ea typeface="Montserrat" charset="0"/>
                <a:cs typeface="Montserrat" charset="0"/>
              </a:rPr>
              <a:t>Документ ввода контрактов содержит поля для заполнения данными договоренности с  экономическими агентами</a:t>
            </a:r>
            <a:r>
              <a:rPr lang="ru-RU" sz="1800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Montserrat Light"/>
                <a:ea typeface="Montserrat" charset="0"/>
                <a:cs typeface="Montserrat" charset="0"/>
              </a:rPr>
              <a:t>.</a:t>
            </a:r>
            <a:endParaRPr lang="en-US" sz="1800" dirty="0" smtClean="0">
              <a:solidFill>
                <a:schemeClr val="tx2">
                  <a:lumMod val="65000"/>
                  <a:lumOff val="35000"/>
                </a:schemeClr>
              </a:solidFill>
              <a:latin typeface="Montserrat Light"/>
              <a:ea typeface="Montserrat" charset="0"/>
              <a:cs typeface="Montserrat" charset="0"/>
            </a:endParaRPr>
          </a:p>
        </p:txBody>
      </p:sp>
      <p:pic>
        <p:nvPicPr>
          <p:cNvPr id="15" name="Рисунок 14" descr="ico_docs-ok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51576" y="6994948"/>
            <a:ext cx="1447800" cy="1447800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528" y="8686800"/>
            <a:ext cx="13868400" cy="4726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6025" y="2656567"/>
            <a:ext cx="10972800" cy="5085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00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3168120" y="413605"/>
            <a:ext cx="24660120" cy="7448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9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Контракт с фи</a:t>
            </a:r>
          </a:p>
          <a:p>
            <a:r>
              <a:rPr lang="ru-RU" sz="239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лицами</a:t>
            </a:r>
            <a:endParaRPr lang="en-US" sz="23900" b="1" dirty="0" smtClean="0">
              <a:solidFill>
                <a:srgbClr val="F7F7F7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24119" y="899540"/>
            <a:ext cx="22204661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Контракт с физическими лицами</a:t>
            </a:r>
            <a:endParaRPr lang="en-US" sz="13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92225" y="437875"/>
            <a:ext cx="618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Документ</a:t>
            </a:r>
            <a:endParaRPr lang="en-US" sz="2400" spc="600" dirty="0" smtClean="0">
              <a:solidFill>
                <a:schemeClr val="tx2"/>
              </a:solidFill>
              <a:latin typeface="Montserrat Medium" charset="0"/>
              <a:ea typeface="Montserrat Medium" charset="0"/>
              <a:cs typeface="Montserrat Medium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969935" y="7682805"/>
            <a:ext cx="47580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В этом документе регистрируются договора</a:t>
            </a:r>
          </a:p>
          <a:p>
            <a:r>
              <a:rPr lang="ru-RU" sz="2800" dirty="0" smtClean="0"/>
              <a:t>с физическими лицами</a:t>
            </a:r>
            <a:endParaRPr lang="ru-RU" sz="2800" dirty="0"/>
          </a:p>
        </p:txBody>
      </p:sp>
      <p:pic>
        <p:nvPicPr>
          <p:cNvPr id="15" name="Рисунок 14" descr="3330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1825" y="7670815"/>
            <a:ext cx="1549385" cy="1549385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3824" y="3434142"/>
            <a:ext cx="12644955" cy="58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19" y="9230000"/>
            <a:ext cx="12835528" cy="43331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017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503400" y="1370417"/>
            <a:ext cx="2414196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9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БАНК</a:t>
            </a:r>
            <a:endParaRPr lang="en-US" sz="23900" b="1" dirty="0" smtClean="0">
              <a:solidFill>
                <a:srgbClr val="F7F7F7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04530" y="2924689"/>
            <a:ext cx="10974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БАНК</a:t>
            </a:r>
            <a:endParaRPr lang="en-US" sz="115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04530" y="5057162"/>
            <a:ext cx="73126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spc="600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МОДУЛЬ, ПОЗВОЛЯЮЩИЙ РАБОТАТЬ С БАНКОВСКИМИ ОПЕРАЦИЯМИ</a:t>
            </a:r>
            <a:endParaRPr lang="en-US" sz="2800" b="1" spc="600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04530" y="7086600"/>
            <a:ext cx="678042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Montserrat Light" charset="0"/>
                <a:ea typeface="Montserrat Light" charset="0"/>
                <a:cs typeface="Montserrat Light" charset="0"/>
              </a:rPr>
              <a:t>Модуль создан для ведения учета с банковскими операциями.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Montserrat Light" charset="0"/>
                <a:ea typeface="Montserrat Light" charset="0"/>
                <a:cs typeface="Montserrat Light" charset="0"/>
              </a:rPr>
              <a:t>Данный модуль автоматизирует ведение бухгалтерского учета и оформление всех необходимых банковских документов.</a:t>
            </a:r>
            <a:endParaRPr lang="en-US" sz="2400" dirty="0">
              <a:latin typeface="Montserrat Light" charset="0"/>
              <a:ea typeface="Montserrat Light" charset="0"/>
              <a:cs typeface="Montserrat Light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69684" y="2463791"/>
            <a:ext cx="618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МОДУЛЬ</a:t>
            </a:r>
            <a:endParaRPr lang="en-US" sz="2400" spc="600" dirty="0" smtClean="0">
              <a:solidFill>
                <a:schemeClr val="tx2"/>
              </a:solidFill>
              <a:latin typeface="Montserrat Medium" charset="0"/>
              <a:ea typeface="Montserrat Medium" charset="0"/>
              <a:cs typeface="Montserrat Medium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-1120597" y="2207676"/>
            <a:ext cx="6187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pc="600" dirty="0" smtClean="0">
                <a:latin typeface="Montserrat" charset="0"/>
                <a:ea typeface="Montserrat" charset="0"/>
                <a:cs typeface="Montserrat" charset="0"/>
              </a:rPr>
              <a:t>UNISIM-SOFT</a:t>
            </a:r>
          </a:p>
        </p:txBody>
      </p:sp>
      <p:pic>
        <p:nvPicPr>
          <p:cNvPr id="15" name="Рисунок 14" descr="банк-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88826" y="5791200"/>
            <a:ext cx="11049000" cy="5742573"/>
          </a:xfrm>
          <a:prstGeom prst="rect">
            <a:avLst/>
          </a:prstGeom>
        </p:spPr>
      </p:pic>
      <p:pic>
        <p:nvPicPr>
          <p:cNvPr id="19" name="Рисунок 18" descr="Inet_banking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03825" y="2019300"/>
            <a:ext cx="5334000" cy="3467100"/>
          </a:xfrm>
          <a:prstGeom prst="rect">
            <a:avLst/>
          </a:prstGeom>
        </p:spPr>
      </p:pic>
      <p:pic>
        <p:nvPicPr>
          <p:cNvPr id="21" name="Рисунок 20" descr="business-home-page-banne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88827" y="2017190"/>
            <a:ext cx="5334000" cy="346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7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2176741" y="459771"/>
            <a:ext cx="24660120" cy="7448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9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Выписка со </a:t>
            </a:r>
            <a:r>
              <a:rPr lang="ru-RU" sz="23900" b="1" dirty="0" err="1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сч</a:t>
            </a:r>
            <a:endParaRPr lang="ru-RU" sz="23900" b="1" dirty="0" smtClean="0">
              <a:solidFill>
                <a:srgbClr val="F7F7F7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endParaRPr lang="en-US" sz="23900" b="1" dirty="0" smtClean="0">
              <a:solidFill>
                <a:srgbClr val="F7F7F7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76741" y="1788709"/>
            <a:ext cx="198563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Выписка со счета</a:t>
            </a:r>
            <a:endParaRPr lang="en-US" sz="13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16200000">
            <a:off x="-1120597" y="890282"/>
            <a:ext cx="6187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pc="600" dirty="0" smtClean="0">
                <a:latin typeface="Montserrat" charset="0"/>
                <a:ea typeface="Montserrat" charset="0"/>
                <a:cs typeface="Montserrat" charset="0"/>
              </a:rPr>
              <a:t>UNISIM-SOFT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924280" y="1285511"/>
            <a:ext cx="618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Документ</a:t>
            </a:r>
            <a:endParaRPr lang="en-US" sz="2400" spc="600" dirty="0" smtClean="0">
              <a:solidFill>
                <a:schemeClr val="tx2"/>
              </a:solidFill>
              <a:latin typeface="Montserrat Medium" charset="0"/>
              <a:ea typeface="Montserrat Medium" charset="0"/>
              <a:cs typeface="Montserrat Medium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34518" y="8229600"/>
            <a:ext cx="223205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Этот документ удобен при работе с банковской выпиской, когда необходимо быстро зарегистрировать в одном документе все движения денежных средств за день: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018" y="4025266"/>
            <a:ext cx="20221565" cy="3882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576" y="9466024"/>
            <a:ext cx="20049007" cy="3972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017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/>
          <p:cNvSpPr/>
          <p:nvPr/>
        </p:nvSpPr>
        <p:spPr>
          <a:xfrm>
            <a:off x="4720387" y="6781800"/>
            <a:ext cx="7051368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900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Платежное поручение является простым и быстрым средством оплаты для погашения обязательств.</a:t>
            </a:r>
            <a:endParaRPr lang="en-US" sz="2900" dirty="0" smtClean="0">
              <a:solidFill>
                <a:schemeClr val="tx2">
                  <a:lumMod val="65000"/>
                  <a:lumOff val="35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  <a:p>
            <a:pPr algn="just"/>
            <a:endParaRPr lang="ru-RU" sz="24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893956" y="10345325"/>
            <a:ext cx="78786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>
                <a:latin typeface="Montserrat Hairline" charset="0"/>
                <a:ea typeface="Montserrat Hairline" charset="0"/>
                <a:cs typeface="Montserrat Hairline" charset="0"/>
              </a:rPr>
              <a:t>. </a:t>
            </a:r>
            <a:endParaRPr lang="en-US" sz="2500" dirty="0">
              <a:latin typeface="Montserrat Hairline" charset="0"/>
              <a:ea typeface="Montserrat Hairline" charset="0"/>
              <a:cs typeface="Montserrat Hairline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059010" y="1850786"/>
            <a:ext cx="11584613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Платёжное поручение</a:t>
            </a:r>
            <a:endParaRPr lang="en-US" sz="13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82825" y="1359117"/>
            <a:ext cx="5963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ДОКУМЕНТ</a:t>
            </a:r>
            <a:endParaRPr lang="en-US" sz="2400" spc="600" dirty="0" smtClean="0">
              <a:solidFill>
                <a:schemeClr val="tx2"/>
              </a:solidFill>
              <a:latin typeface="Montserrat Medium" charset="0"/>
              <a:ea typeface="Montserrat Medium" charset="0"/>
              <a:cs typeface="Montserrat Medium" charset="0"/>
            </a:endParaRPr>
          </a:p>
        </p:txBody>
      </p:sp>
      <p:pic>
        <p:nvPicPr>
          <p:cNvPr id="28" name="Рисунок 27" descr="Платежкабп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72641" y="8915400"/>
            <a:ext cx="21945600" cy="2233749"/>
          </a:xfrm>
          <a:prstGeom prst="rect">
            <a:avLst/>
          </a:prstGeom>
        </p:spPr>
      </p:pic>
      <p:pic>
        <p:nvPicPr>
          <p:cNvPr id="30" name="Рисунок 29" descr="w512h5121390727212invoice51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2825" y="6782428"/>
            <a:ext cx="1502030" cy="150203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6425" y="2139235"/>
            <a:ext cx="11651111" cy="6236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00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Box 51"/>
          <p:cNvSpPr txBox="1"/>
          <p:nvPr/>
        </p:nvSpPr>
        <p:spPr>
          <a:xfrm>
            <a:off x="3893956" y="10345325"/>
            <a:ext cx="78786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smtClean="0">
                <a:latin typeface="Montserrat Hairline" charset="0"/>
                <a:ea typeface="Montserrat Hairline" charset="0"/>
                <a:cs typeface="Montserrat Hairline" charset="0"/>
              </a:rPr>
              <a:t>. </a:t>
            </a:r>
            <a:endParaRPr lang="en-US" sz="2500" dirty="0">
              <a:latin typeface="Montserrat Hairline" charset="0"/>
              <a:ea typeface="Montserrat Hairline" charset="0"/>
              <a:cs typeface="Montserrat Hairline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059010" y="1850786"/>
            <a:ext cx="11584613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Платёжное поручение</a:t>
            </a:r>
            <a:endParaRPr lang="en-US" sz="13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82825" y="1359117"/>
            <a:ext cx="5963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ДОКУМЕНТ</a:t>
            </a:r>
            <a:endParaRPr lang="en-US" sz="2400" spc="600" dirty="0" smtClean="0">
              <a:solidFill>
                <a:schemeClr val="tx2"/>
              </a:solidFill>
              <a:latin typeface="Montserrat Medium" charset="0"/>
              <a:ea typeface="Montserrat Medium" charset="0"/>
              <a:cs typeface="Montserrat Medium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70441" y="6581001"/>
            <a:ext cx="97135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spc="600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ПЕЧАТНАЯ ФОРМА</a:t>
            </a:r>
            <a:endParaRPr lang="en-US" b="1" spc="600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416425" y="8160603"/>
            <a:ext cx="7010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Montserrat Light"/>
                <a:ea typeface="Montserrat" charset="0"/>
                <a:cs typeface="Montserrat" charset="0"/>
              </a:rPr>
              <a:t>Так выглядит платежное поручение, </a:t>
            </a:r>
            <a:r>
              <a:rPr lang="ru-RU" sz="2400" dirty="0" err="1" smtClean="0">
                <a:solidFill>
                  <a:schemeClr val="tx2">
                    <a:lumMod val="65000"/>
                    <a:lumOff val="35000"/>
                  </a:schemeClr>
                </a:solidFill>
                <a:latin typeface="Montserrat Light"/>
                <a:ea typeface="Montserrat" charset="0"/>
                <a:cs typeface="Montserrat" charset="0"/>
              </a:rPr>
              <a:t>направля-емое</a:t>
            </a:r>
            <a:r>
              <a:rPr lang="ru-RU" sz="2400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Montserrat Light"/>
                <a:ea typeface="Montserrat" charset="0"/>
                <a:cs typeface="Montserrat" charset="0"/>
              </a:rPr>
              <a:t> на печать</a:t>
            </a:r>
            <a:r>
              <a:rPr lang="ru-RU" sz="1800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Montserrat Light"/>
                <a:ea typeface="Montserrat" charset="0"/>
                <a:cs typeface="Montserrat" charset="0"/>
              </a:rPr>
              <a:t>.</a:t>
            </a:r>
            <a:endParaRPr lang="en-US" sz="1800" dirty="0" smtClean="0">
              <a:solidFill>
                <a:schemeClr val="tx2">
                  <a:lumMod val="65000"/>
                  <a:lumOff val="35000"/>
                </a:schemeClr>
              </a:solidFill>
              <a:latin typeface="Montserrat Light"/>
              <a:ea typeface="Montserrat" charset="0"/>
              <a:cs typeface="Montserrat" charset="0"/>
            </a:endParaRPr>
          </a:p>
        </p:txBody>
      </p:sp>
      <p:pic>
        <p:nvPicPr>
          <p:cNvPr id="16" name="Рисунок 15" descr="1235-20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2825" y="7790275"/>
            <a:ext cx="1506125" cy="150612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262763" y="2313801"/>
            <a:ext cx="12114887" cy="853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6800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3168120" y="413605"/>
            <a:ext cx="24660120" cy="7448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900" b="1" dirty="0" err="1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Оприходование</a:t>
            </a:r>
            <a:r>
              <a:rPr lang="ru-RU" sz="239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 наличных с</a:t>
            </a:r>
            <a:endParaRPr lang="en-US" sz="23900" b="1" dirty="0" smtClean="0">
              <a:solidFill>
                <a:srgbClr val="F7F7F7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24279" y="1746409"/>
            <a:ext cx="19856346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err="1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Оприходование</a:t>
            </a:r>
            <a:r>
              <a:rPr lang="ru-RU" sz="138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 наличных с расчетного счета</a:t>
            </a:r>
            <a:endParaRPr lang="en-US" sz="13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16200000">
            <a:off x="-1120597" y="890282"/>
            <a:ext cx="6187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pc="600" dirty="0" smtClean="0">
                <a:latin typeface="Montserrat" charset="0"/>
                <a:ea typeface="Montserrat" charset="0"/>
                <a:cs typeface="Montserrat" charset="0"/>
              </a:rPr>
              <a:t>UNISIM-SOFT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924280" y="1285511"/>
            <a:ext cx="618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Документ</a:t>
            </a:r>
            <a:endParaRPr lang="en-US" sz="2400" spc="600" dirty="0" smtClean="0">
              <a:solidFill>
                <a:schemeClr val="tx2"/>
              </a:solidFill>
              <a:latin typeface="Montserrat Medium" charset="0"/>
              <a:ea typeface="Montserrat Medium" charset="0"/>
              <a:cs typeface="Montserrat Medium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49425" y="8345269"/>
            <a:ext cx="22320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этом документе в кассу принимается наличность из банка:</a:t>
            </a:r>
            <a:endParaRPr lang="ru-RU" dirty="0"/>
          </a:p>
        </p:txBody>
      </p:sp>
      <p:pic>
        <p:nvPicPr>
          <p:cNvPr id="14" name="Рисунок 13" descr="банк--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433336" y="3413428"/>
            <a:ext cx="3795089" cy="3825572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825" y="9372600"/>
            <a:ext cx="18197513" cy="4101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017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503400" y="1370417"/>
            <a:ext cx="2414196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9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КАССА</a:t>
            </a:r>
            <a:endParaRPr lang="en-US" sz="23900" b="1" dirty="0" smtClean="0">
              <a:solidFill>
                <a:srgbClr val="F7F7F7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pic>
        <p:nvPicPr>
          <p:cNvPr id="19" name="Рисунок 18" descr="Moldovan_leu_banknot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184212" y="0"/>
            <a:ext cx="11193438" cy="1090764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504530" y="2924689"/>
            <a:ext cx="10974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КАССА</a:t>
            </a:r>
            <a:endParaRPr lang="en-US" sz="115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04530" y="5057162"/>
            <a:ext cx="79222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spc="600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МОДУЛЬ, ПОЗВОЛЯЮЩИЙ РАБОТАТЬ С КАССОВЫМИ ОПЕРАЦИЯМИ</a:t>
            </a:r>
            <a:endParaRPr lang="en-US" sz="2800" b="1" spc="600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03400" y="7086600"/>
            <a:ext cx="706193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Montserrat Light" charset="0"/>
                <a:ea typeface="Montserrat Light" charset="0"/>
                <a:cs typeface="Montserrat Light" charset="0"/>
              </a:rPr>
              <a:t>Реализовано простое и удобное отслеживание остатков по кассе. Модуль для ведения кассы позволяет вести учет денежных средств и печатать документы. Модуль «Касса» создан с целью максимально упростить и оптимизировать ежедневные операции, улучшить и правильно организовать процесс кассового учета.</a:t>
            </a:r>
            <a:endParaRPr lang="en-US" sz="2400" dirty="0">
              <a:latin typeface="Montserrat Light" charset="0"/>
              <a:ea typeface="Montserrat Light" charset="0"/>
              <a:cs typeface="Montserrat Light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69684" y="2463791"/>
            <a:ext cx="618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МОДУЛЬ</a:t>
            </a:r>
            <a:endParaRPr lang="en-US" sz="2400" spc="600" dirty="0" smtClean="0">
              <a:solidFill>
                <a:schemeClr val="tx2"/>
              </a:solidFill>
              <a:latin typeface="Montserrat Medium" charset="0"/>
              <a:ea typeface="Montserrat Medium" charset="0"/>
              <a:cs typeface="Montserrat Medium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-1120597" y="2207676"/>
            <a:ext cx="6187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pc="600" dirty="0" smtClean="0">
                <a:latin typeface="Montserrat" charset="0"/>
                <a:ea typeface="Montserrat" charset="0"/>
                <a:cs typeface="Montserrat" charset="0"/>
              </a:rPr>
              <a:t>UNISIM-SOFT</a:t>
            </a:r>
          </a:p>
        </p:txBody>
      </p:sp>
      <p:pic>
        <p:nvPicPr>
          <p:cNvPr id="18" name="Рисунок 17" descr="c13577_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608536" y="732911"/>
            <a:ext cx="1934089" cy="1934089"/>
          </a:xfrm>
          <a:prstGeom prst="rect">
            <a:avLst/>
          </a:prstGeom>
        </p:spPr>
      </p:pic>
      <p:pic>
        <p:nvPicPr>
          <p:cNvPr id="20" name="Рисунок 19" descr="альфа_400к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817225" y="4849791"/>
            <a:ext cx="9089672" cy="848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7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3168120" y="413605"/>
            <a:ext cx="2466012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9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Приходный</a:t>
            </a:r>
            <a:endParaRPr lang="en-US" sz="23900" b="1" dirty="0" smtClean="0">
              <a:solidFill>
                <a:srgbClr val="F7F7F7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24279" y="1746409"/>
            <a:ext cx="198563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Приходный ордер</a:t>
            </a:r>
            <a:endParaRPr lang="en-US" sz="13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16200000">
            <a:off x="-1120597" y="890282"/>
            <a:ext cx="6187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pc="600" dirty="0" smtClean="0">
                <a:latin typeface="Montserrat" charset="0"/>
                <a:ea typeface="Montserrat" charset="0"/>
                <a:cs typeface="Montserrat" charset="0"/>
              </a:rPr>
              <a:t>UNISIM-SOFT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924280" y="1285511"/>
            <a:ext cx="618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Документ</a:t>
            </a:r>
            <a:endParaRPr lang="en-US" sz="2400" spc="600" dirty="0" smtClean="0">
              <a:solidFill>
                <a:schemeClr val="tx2"/>
              </a:solidFill>
              <a:latin typeface="Montserrat Medium" charset="0"/>
              <a:ea typeface="Montserrat Medium" charset="0"/>
              <a:cs typeface="Montserrat Medium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34518" y="7924800"/>
            <a:ext cx="22320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Документ состоит из заголовка и табличной части, после заполнения которых генерируются проводки:</a:t>
            </a:r>
            <a:endParaRPr lang="ru-RU" dirty="0"/>
          </a:p>
        </p:txBody>
      </p:sp>
      <p:pic>
        <p:nvPicPr>
          <p:cNvPr id="8" name="Рисунок 7" descr="101 касс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4518" y="4648200"/>
            <a:ext cx="22320566" cy="2959313"/>
          </a:xfrm>
          <a:prstGeom prst="rect">
            <a:avLst/>
          </a:prstGeom>
        </p:spPr>
      </p:pic>
      <p:pic>
        <p:nvPicPr>
          <p:cNvPr id="11" name="Рисунок 10" descr="101 касса БП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34518" y="8991600"/>
            <a:ext cx="22320566" cy="255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7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3168120" y="413605"/>
            <a:ext cx="2466012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9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Расходный</a:t>
            </a:r>
            <a:endParaRPr lang="en-US" sz="23900" b="1" dirty="0" smtClean="0">
              <a:solidFill>
                <a:srgbClr val="F7F7F7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24279" y="1746409"/>
            <a:ext cx="198563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Расходный ордер</a:t>
            </a:r>
            <a:endParaRPr lang="en-US" sz="13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16200000">
            <a:off x="-1120597" y="890282"/>
            <a:ext cx="6187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pc="600" dirty="0" smtClean="0">
                <a:latin typeface="Montserrat" charset="0"/>
                <a:ea typeface="Montserrat" charset="0"/>
                <a:cs typeface="Montserrat" charset="0"/>
              </a:rPr>
              <a:t>UNISIM-SOFT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924280" y="1285511"/>
            <a:ext cx="618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Документ</a:t>
            </a:r>
            <a:endParaRPr lang="en-US" sz="2400" spc="600" dirty="0" smtClean="0">
              <a:solidFill>
                <a:schemeClr val="tx2"/>
              </a:solidFill>
              <a:latin typeface="Montserrat Medium" charset="0"/>
              <a:ea typeface="Montserrat Medium" charset="0"/>
              <a:cs typeface="Montserrat Medium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34518" y="8229600"/>
            <a:ext cx="22320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Документ заполняется подобно приходному ордеру:</a:t>
            </a:r>
            <a:endParaRPr lang="ru-RU" dirty="0"/>
          </a:p>
        </p:txBody>
      </p:sp>
      <p:pic>
        <p:nvPicPr>
          <p:cNvPr id="9" name="Рисунок 8" descr="102 касса_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4518" y="4724400"/>
            <a:ext cx="22089107" cy="3339051"/>
          </a:xfrm>
          <a:prstGeom prst="rect">
            <a:avLst/>
          </a:prstGeom>
        </p:spPr>
      </p:pic>
      <p:pic>
        <p:nvPicPr>
          <p:cNvPr id="12" name="Рисунок 11" descr="102 касса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34518" y="9144000"/>
            <a:ext cx="22089107" cy="2726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7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3168120" y="-838200"/>
            <a:ext cx="24660120" cy="7448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9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Выдача наличных</a:t>
            </a:r>
            <a:endParaRPr lang="en-US" sz="23900" b="1" dirty="0" smtClean="0">
              <a:solidFill>
                <a:srgbClr val="F7F7F7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24279" y="762000"/>
            <a:ext cx="1985634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Выдача наличных подотчётным лицам</a:t>
            </a:r>
            <a:endParaRPr lang="en-US" sz="13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16200000">
            <a:off x="-1120597" y="890282"/>
            <a:ext cx="6187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pc="600" dirty="0" smtClean="0">
                <a:latin typeface="Montserrat" charset="0"/>
                <a:ea typeface="Montserrat" charset="0"/>
                <a:cs typeface="Montserrat" charset="0"/>
              </a:rPr>
              <a:t>UNISIM-SOFT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924280" y="301102"/>
            <a:ext cx="618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Документ</a:t>
            </a:r>
            <a:endParaRPr lang="en-US" sz="2400" spc="600" dirty="0" smtClean="0">
              <a:solidFill>
                <a:schemeClr val="tx2"/>
              </a:solidFill>
              <a:latin typeface="Montserrat Medium" charset="0"/>
              <a:ea typeface="Montserrat Medium" charset="0"/>
              <a:cs typeface="Montserrat Medium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59025" y="10783669"/>
            <a:ext cx="22320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 помощью этого документа производится выдача денежных средств из кассы под отчёт: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878" y="6031832"/>
            <a:ext cx="21534813" cy="4313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017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503400" y="1370417"/>
            <a:ext cx="2414196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9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УСЛУГИ</a:t>
            </a:r>
            <a:endParaRPr lang="en-US" sz="23900" b="1" dirty="0" smtClean="0">
              <a:solidFill>
                <a:srgbClr val="F7F7F7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04530" y="2924689"/>
            <a:ext cx="10974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УСЛУГИ</a:t>
            </a:r>
            <a:endParaRPr lang="en-US" sz="115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04530" y="5057162"/>
            <a:ext cx="73126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spc="600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МОДУЛЬ, ПОЗВОЛЯЮЩИЙ РАБОТАТЬ С УСЛУГАМИ</a:t>
            </a:r>
            <a:endParaRPr lang="en-US" sz="2800" b="1" spc="600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04530" y="7086600"/>
            <a:ext cx="67804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Montserrat Light" charset="0"/>
                <a:ea typeface="Montserrat Light" charset="0"/>
                <a:cs typeface="Montserrat Light" charset="0"/>
              </a:rPr>
              <a:t>Модуль создан для ведения учета с услугами, как получаемыми, так и предоставляемыми..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Montserrat Light" charset="0"/>
                <a:ea typeface="Montserrat Light" charset="0"/>
                <a:cs typeface="Montserrat Light" charset="0"/>
              </a:rPr>
              <a:t>Данный модуль позволяет автоматизировать  ведение бухгалтерского учета и оформление всех необходимых документов строгой отчетности.</a:t>
            </a:r>
            <a:endParaRPr lang="en-US" sz="2400" dirty="0">
              <a:latin typeface="Montserrat Light" charset="0"/>
              <a:ea typeface="Montserrat Light" charset="0"/>
              <a:cs typeface="Montserrat Light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69684" y="2463791"/>
            <a:ext cx="618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МОДУЛЬ</a:t>
            </a:r>
            <a:endParaRPr lang="en-US" sz="2400" spc="600" dirty="0" smtClean="0">
              <a:solidFill>
                <a:schemeClr val="tx2"/>
              </a:solidFill>
              <a:latin typeface="Montserrat Medium" charset="0"/>
              <a:ea typeface="Montserrat Medium" charset="0"/>
              <a:cs typeface="Montserrat Medium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-1120597" y="2207676"/>
            <a:ext cx="6187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pc="600" dirty="0" smtClean="0">
                <a:latin typeface="Montserrat" charset="0"/>
                <a:ea typeface="Montserrat" charset="0"/>
                <a:cs typeface="Montserrat" charset="0"/>
              </a:rPr>
              <a:t>UNISIM-SOFT</a:t>
            </a:r>
          </a:p>
        </p:txBody>
      </p:sp>
      <p:pic>
        <p:nvPicPr>
          <p:cNvPr id="17" name="Рисунок 16" descr="15358babf467e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867826" y="3312790"/>
            <a:ext cx="12827199" cy="705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7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3044825" y="457200"/>
            <a:ext cx="2466012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9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Получение </a:t>
            </a:r>
            <a:r>
              <a:rPr lang="ru-RU" sz="23900" b="1" dirty="0" err="1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усл</a:t>
            </a:r>
            <a:endParaRPr lang="en-US" sz="23900" b="1" dirty="0" smtClean="0">
              <a:solidFill>
                <a:srgbClr val="F7F7F7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24279" y="1746409"/>
            <a:ext cx="198563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Получение услуг</a:t>
            </a:r>
            <a:endParaRPr lang="en-US" sz="13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16200000">
            <a:off x="-1120597" y="890282"/>
            <a:ext cx="6187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pc="600" dirty="0" smtClean="0">
                <a:latin typeface="Montserrat" charset="0"/>
                <a:ea typeface="Montserrat" charset="0"/>
                <a:cs typeface="Montserrat" charset="0"/>
              </a:rPr>
              <a:t>UNISIM-SOFT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924280" y="1285511"/>
            <a:ext cx="618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Документ</a:t>
            </a:r>
            <a:endParaRPr lang="en-US" sz="2400" spc="600" dirty="0" smtClean="0">
              <a:solidFill>
                <a:schemeClr val="tx2"/>
              </a:solidFill>
              <a:latin typeface="Montserrat Medium" charset="0"/>
              <a:ea typeface="Montserrat Medium" charset="0"/>
              <a:cs typeface="Montserrat Medium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78025" y="9296400"/>
            <a:ext cx="22320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 данном документе отражаются накладные, которые содержат приём получаемых услуг:</a:t>
            </a:r>
            <a:endParaRPr lang="ru-RU" dirty="0"/>
          </a:p>
        </p:txBody>
      </p:sp>
      <p:pic>
        <p:nvPicPr>
          <p:cNvPr id="9" name="Рисунок 8" descr="Получение услуг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96679" y="4786090"/>
            <a:ext cx="21903146" cy="4170865"/>
          </a:xfrm>
          <a:prstGeom prst="rect">
            <a:avLst/>
          </a:prstGeom>
        </p:spPr>
      </p:pic>
      <p:pic>
        <p:nvPicPr>
          <p:cNvPr id="14" name="Рисунок 13" descr="Получение услуг БП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30425" y="10200216"/>
            <a:ext cx="21869400" cy="2067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7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3044825" y="457200"/>
            <a:ext cx="24660120" cy="74481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900" b="1" dirty="0" err="1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Предоставлени</a:t>
            </a:r>
            <a:endParaRPr lang="ru-RU" sz="23900" b="1" dirty="0" smtClean="0">
              <a:solidFill>
                <a:srgbClr val="F7F7F7"/>
              </a:solidFill>
              <a:latin typeface="Montserrat" charset="0"/>
              <a:ea typeface="Montserrat" charset="0"/>
              <a:cs typeface="Montserrat" charset="0"/>
            </a:endParaRPr>
          </a:p>
          <a:p>
            <a:r>
              <a:rPr lang="ru-RU" sz="239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услуг</a:t>
            </a:r>
            <a:endParaRPr lang="en-US" sz="23900" b="1" dirty="0" smtClean="0">
              <a:solidFill>
                <a:srgbClr val="F7F7F7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24279" y="1746409"/>
            <a:ext cx="19856346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Предоставление услуг</a:t>
            </a:r>
            <a:endParaRPr lang="en-US" sz="13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16200000">
            <a:off x="-1120597" y="890282"/>
            <a:ext cx="6187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pc="600" dirty="0" smtClean="0">
                <a:latin typeface="Montserrat" charset="0"/>
                <a:ea typeface="Montserrat" charset="0"/>
                <a:cs typeface="Montserrat" charset="0"/>
              </a:rPr>
              <a:t>UNISIM-SOFT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924280" y="1285511"/>
            <a:ext cx="618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Документ</a:t>
            </a:r>
            <a:endParaRPr lang="en-US" sz="2400" spc="600" dirty="0" smtClean="0">
              <a:solidFill>
                <a:schemeClr val="tx2"/>
              </a:solidFill>
              <a:latin typeface="Montserrat Medium" charset="0"/>
              <a:ea typeface="Montserrat Medium" charset="0"/>
              <a:cs typeface="Montserrat Medium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25625" y="7278469"/>
            <a:ext cx="22320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Этот документ используется для расчета услуг и выписки счёта или накладной: </a:t>
            </a:r>
            <a:endParaRPr lang="ru-RU" dirty="0"/>
          </a:p>
        </p:txBody>
      </p:sp>
      <p:pic>
        <p:nvPicPr>
          <p:cNvPr id="11" name="Рисунок 10" descr="предоставление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1825" y="8258805"/>
            <a:ext cx="22204661" cy="3780795"/>
          </a:xfrm>
          <a:prstGeom prst="rect">
            <a:avLst/>
          </a:prstGeom>
        </p:spPr>
      </p:pic>
      <p:pic>
        <p:nvPicPr>
          <p:cNvPr id="12" name="Рисунок 11" descr="нн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351625" y="3962400"/>
            <a:ext cx="4140217" cy="3094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7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503400" y="228600"/>
            <a:ext cx="2414196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9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Кадры</a:t>
            </a:r>
            <a:endParaRPr lang="en-US" sz="23900" b="1" dirty="0" smtClean="0">
              <a:solidFill>
                <a:srgbClr val="F7F7F7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04530" y="2213498"/>
            <a:ext cx="10974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КАДРЫ</a:t>
            </a:r>
            <a:endParaRPr lang="en-US" sz="115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04530" y="4345971"/>
            <a:ext cx="73126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spc="600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МОДУЛЬ, ПОВЗОЛЯЮЩИЙ ВЕСТИ УЧЁТ КАДРОВ И КАДРОВОЙ ДОКУМЕНТАЦИИ</a:t>
            </a:r>
            <a:endParaRPr lang="en-US" sz="2800" b="1" spc="600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02025" y="6451609"/>
            <a:ext cx="678042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Montserrat Light" charset="0"/>
                <a:ea typeface="Montserrat Light" charset="0"/>
                <a:cs typeface="Montserrat Light" charset="0"/>
              </a:rPr>
              <a:t>Модуль позволяет осуществлять учетные операции по кадрам. Документы и персональные карточки сотрудников заполняются </a:t>
            </a:r>
            <a:r>
              <a:rPr lang="ru-RU" sz="2400" dirty="0" smtClean="0"/>
              <a:t>удобно и просто. </a:t>
            </a:r>
            <a:r>
              <a:rPr lang="ru-RU" sz="2400" dirty="0" smtClean="0">
                <a:latin typeface="Montserrat Light" charset="0"/>
                <a:ea typeface="Montserrat Light" charset="0"/>
                <a:cs typeface="Montserrat Light" charset="0"/>
              </a:rPr>
              <a:t>Этот модуль автоматизирует учет на данном участке и позволяет оформить все необходимые первичные документы.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69684" y="1752600"/>
            <a:ext cx="618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МОДУЛЬ</a:t>
            </a:r>
            <a:endParaRPr lang="en-US" sz="2400" spc="600" dirty="0" smtClean="0">
              <a:solidFill>
                <a:schemeClr val="tx2"/>
              </a:solidFill>
              <a:latin typeface="Montserrat Medium" charset="0"/>
              <a:ea typeface="Montserrat Medium" charset="0"/>
              <a:cs typeface="Montserrat Medium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-1120597" y="1902876"/>
            <a:ext cx="6187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pc="600" dirty="0" smtClean="0">
                <a:latin typeface="Montserrat" charset="0"/>
                <a:ea typeface="Montserrat" charset="0"/>
                <a:cs typeface="Montserrat" charset="0"/>
              </a:rPr>
              <a:t>UNISIM-SOFT</a:t>
            </a:r>
          </a:p>
        </p:txBody>
      </p:sp>
      <p:pic>
        <p:nvPicPr>
          <p:cNvPr id="21" name="Рисунок 20" descr="human-resourc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983563" y="1577280"/>
            <a:ext cx="4990734" cy="3743051"/>
          </a:xfrm>
          <a:prstGeom prst="rect">
            <a:avLst/>
          </a:prstGeom>
        </p:spPr>
      </p:pic>
      <p:pic>
        <p:nvPicPr>
          <p:cNvPr id="22" name="Рисунок 21" descr="business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983563" y="5704980"/>
            <a:ext cx="10720411" cy="7146941"/>
          </a:xfrm>
          <a:prstGeom prst="rect">
            <a:avLst/>
          </a:prstGeom>
        </p:spPr>
      </p:pic>
      <p:pic>
        <p:nvPicPr>
          <p:cNvPr id="23" name="Рисунок 22" descr="6756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370425" y="1577280"/>
            <a:ext cx="5333549" cy="3743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7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1554216" y="0"/>
            <a:ext cx="2466012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9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Кадры</a:t>
            </a:r>
            <a:endParaRPr lang="en-US" sz="23900" b="1" dirty="0" smtClean="0">
              <a:solidFill>
                <a:srgbClr val="F7F7F7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322425" y="1746409"/>
            <a:ext cx="198563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Кадры</a:t>
            </a:r>
            <a:endParaRPr lang="en-US" sz="13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16200000">
            <a:off x="10590690" y="257145"/>
            <a:ext cx="6187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pc="600" dirty="0" smtClean="0">
                <a:latin typeface="Montserrat" charset="0"/>
                <a:ea typeface="Montserrat" charset="0"/>
                <a:cs typeface="Montserrat" charset="0"/>
              </a:rPr>
              <a:t>UNISIM-SOFT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474825" y="1284744"/>
            <a:ext cx="618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Журнал</a:t>
            </a:r>
            <a:endParaRPr lang="en-US" sz="2400" spc="600" dirty="0" smtClean="0">
              <a:solidFill>
                <a:schemeClr val="tx2"/>
              </a:solidFill>
              <a:latin typeface="Montserrat Medium" charset="0"/>
              <a:ea typeface="Montserrat Medium" charset="0"/>
              <a:cs typeface="Montserrat Medium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322425" y="4724400"/>
            <a:ext cx="8229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В данном журнале создаются необходимые документы для учета кадровых ситуаций, приказ на трудоустройство, перевод на другую должность, табель, приказ на отпуск, регистрация отсутствий:</a:t>
            </a:r>
            <a:endParaRPr lang="ru-RU" dirty="0"/>
          </a:p>
        </p:txBody>
      </p:sp>
      <p:pic>
        <p:nvPicPr>
          <p:cNvPr id="11" name="Рисунок 10" descr="trudovaya-knizh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6425" y="3550731"/>
            <a:ext cx="12592050" cy="9495644"/>
          </a:xfrm>
          <a:prstGeom prst="rect">
            <a:avLst/>
          </a:prstGeom>
        </p:spPr>
      </p:pic>
      <p:pic>
        <p:nvPicPr>
          <p:cNvPr id="1027" name="Рисунок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84276" y="8610600"/>
            <a:ext cx="10056507" cy="443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3017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503400" y="228600"/>
            <a:ext cx="2414196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9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Зарплата</a:t>
            </a:r>
            <a:endParaRPr lang="en-US" sz="23900" b="1" dirty="0" smtClean="0">
              <a:solidFill>
                <a:srgbClr val="F7F7F7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04530" y="2213498"/>
            <a:ext cx="10974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ЗАРПЛАТА</a:t>
            </a:r>
            <a:endParaRPr lang="en-US" sz="115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04530" y="4345971"/>
            <a:ext cx="73126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spc="600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МОДУЛЬ, ПОЗВОЛЯЮЩИЙ РАССЧИТЫВАТЬ ЗАРПЛАТУ</a:t>
            </a:r>
            <a:endParaRPr lang="en-US" sz="2800" b="1" spc="600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02025" y="6451609"/>
            <a:ext cx="678042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Montserrat Light" charset="0"/>
                <a:ea typeface="Montserrat Light" charset="0"/>
                <a:cs typeface="Montserrat Light" charset="0"/>
              </a:rPr>
              <a:t>Модуль позволяет рассчитать заработную плату сотрудников учреждения.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Montserrat Light" charset="0"/>
                <a:ea typeface="Montserrat Light" charset="0"/>
                <a:cs typeface="Montserrat Light" charset="0"/>
              </a:rPr>
              <a:t>Данный модуль позволяет автоматизировать   начисление окладов, премий, надбавок, вычетов и налогов. Позволяет оформить выдачу денег как через кассу, так и на дебитные карточки сотрудников. Модуль состоит из 3-х основных элементов: справочники, первичные документы и отчеты</a:t>
            </a:r>
            <a:endParaRPr lang="en-US" sz="2400" dirty="0">
              <a:latin typeface="Montserrat Light" charset="0"/>
              <a:ea typeface="Montserrat Light" charset="0"/>
              <a:cs typeface="Montserrat Light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69684" y="1752600"/>
            <a:ext cx="618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МОДУЛЬ</a:t>
            </a:r>
            <a:endParaRPr lang="en-US" sz="2400" spc="600" dirty="0" smtClean="0">
              <a:solidFill>
                <a:schemeClr val="tx2"/>
              </a:solidFill>
              <a:latin typeface="Montserrat Medium" charset="0"/>
              <a:ea typeface="Montserrat Medium" charset="0"/>
              <a:cs typeface="Montserrat Medium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-1120597" y="1902876"/>
            <a:ext cx="6187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pc="600" dirty="0" smtClean="0">
                <a:latin typeface="Montserrat" charset="0"/>
                <a:ea typeface="Montserrat" charset="0"/>
                <a:cs typeface="Montserrat" charset="0"/>
              </a:rPr>
              <a:t>UNISIM-SOFT</a:t>
            </a:r>
          </a:p>
        </p:txBody>
      </p:sp>
      <p:pic>
        <p:nvPicPr>
          <p:cNvPr id="13" name="Рисунок 12" descr="22945faf450b59cc388207880dfaffc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036973" y="1299493"/>
            <a:ext cx="5431219" cy="3229373"/>
          </a:xfrm>
          <a:prstGeom prst="rect">
            <a:avLst/>
          </a:prstGeom>
        </p:spPr>
      </p:pic>
      <p:pic>
        <p:nvPicPr>
          <p:cNvPr id="18" name="Рисунок 17" descr="зп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036425" y="4876800"/>
            <a:ext cx="11431767" cy="7621177"/>
          </a:xfrm>
          <a:prstGeom prst="rect">
            <a:avLst/>
          </a:prstGeom>
        </p:spPr>
      </p:pic>
      <p:pic>
        <p:nvPicPr>
          <p:cNvPr id="19" name="Рисунок 18" descr="gwgweewg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036425" y="1295400"/>
            <a:ext cx="5659819" cy="323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7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2663825" y="-228601"/>
            <a:ext cx="2466012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9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Зарплата</a:t>
            </a:r>
            <a:endParaRPr lang="en-US" sz="23900" b="1" dirty="0" smtClean="0">
              <a:solidFill>
                <a:srgbClr val="F7F7F7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24279" y="792901"/>
            <a:ext cx="198563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Зарплата</a:t>
            </a:r>
            <a:endParaRPr lang="en-US" sz="13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16200000">
            <a:off x="-1060016" y="-200054"/>
            <a:ext cx="6187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pc="600" dirty="0" smtClean="0">
                <a:latin typeface="Montserrat" charset="0"/>
                <a:ea typeface="Montserrat" charset="0"/>
                <a:cs typeface="Montserrat" charset="0"/>
              </a:rPr>
              <a:t>UNISIM-SOFT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924279" y="457200"/>
            <a:ext cx="618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Модуль</a:t>
            </a:r>
            <a:endParaRPr lang="en-US" sz="2400" spc="600" dirty="0" smtClean="0">
              <a:solidFill>
                <a:schemeClr val="tx2"/>
              </a:solidFill>
              <a:latin typeface="Montserrat Medium" charset="0"/>
              <a:ea typeface="Montserrat Medium" charset="0"/>
              <a:cs typeface="Montserrat Medium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01825" y="11049000"/>
            <a:ext cx="20356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86007" y="11172689"/>
            <a:ext cx="209581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Надбавки и удержания легко настраиваются для автоматического выполнения несколькими действиями в документе. Также в данном документе может учитываться: совмещение должностей, проверка тетрадей, классное руководство и т.д.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" y="3093532"/>
            <a:ext cx="23147798" cy="7865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017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8025" y="-838200"/>
            <a:ext cx="24079200" cy="477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089452" y="836370"/>
            <a:ext cx="198563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Зарплата</a:t>
            </a:r>
            <a:endParaRPr lang="en-US" sz="13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319" y="33421"/>
            <a:ext cx="6284913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4280" y="-3090779"/>
            <a:ext cx="536575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304998" y="11639377"/>
            <a:ext cx="21640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Для облегчения учета надбавок и удержаний используется Таблица </a:t>
            </a:r>
            <a:r>
              <a:rPr lang="ru-RU" dirty="0" err="1" smtClean="0"/>
              <a:t>входимости</a:t>
            </a:r>
            <a:r>
              <a:rPr lang="ru-RU" dirty="0" smtClean="0"/>
              <a:t>, в которой бухгалтер сам может настраивать необходимые изменения по надбавкам и удержаниям, согласно </a:t>
            </a:r>
            <a:r>
              <a:rPr lang="ru-RU" b="1" dirty="0" smtClean="0"/>
              <a:t>Закону РМ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025" y="3505200"/>
            <a:ext cx="21793200" cy="7586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5617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2964679" y="0"/>
            <a:ext cx="2466012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9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Зарплата</a:t>
            </a:r>
            <a:endParaRPr lang="en-US" sz="23900" b="1" dirty="0" smtClean="0">
              <a:solidFill>
                <a:srgbClr val="F7F7F7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31615" y="1102539"/>
            <a:ext cx="198563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Зарплата</a:t>
            </a:r>
            <a:endParaRPr lang="en-US" sz="13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16200000">
            <a:off x="-1120598" y="173390"/>
            <a:ext cx="6187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pc="600" dirty="0" smtClean="0">
                <a:latin typeface="Montserrat" charset="0"/>
                <a:ea typeface="Montserrat" charset="0"/>
                <a:cs typeface="Montserrat" charset="0"/>
              </a:rPr>
              <a:t>UNISIM-SOFT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936323" y="621411"/>
            <a:ext cx="618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Модуль</a:t>
            </a:r>
            <a:endParaRPr lang="en-US" sz="2400" spc="600" dirty="0" smtClean="0">
              <a:solidFill>
                <a:schemeClr val="tx2"/>
              </a:solidFill>
              <a:latin typeface="Montserrat Medium" charset="0"/>
              <a:ea typeface="Montserrat Medium" charset="0"/>
              <a:cs typeface="Montserrat Medium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01825" y="11049000"/>
            <a:ext cx="20356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80257" y="11787774"/>
            <a:ext cx="207791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Программа поддерживает начисление заработной платы как на карточку сотрудника, так и через кассу.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398" y="3675622"/>
            <a:ext cx="22098000" cy="772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017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1554216" y="0"/>
            <a:ext cx="2466012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9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Зарплата</a:t>
            </a:r>
            <a:endParaRPr lang="en-US" sz="23900" b="1" dirty="0" smtClean="0">
              <a:solidFill>
                <a:srgbClr val="F7F7F7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322425" y="1746409"/>
            <a:ext cx="198563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rPr>
              <a:t>Зарплата</a:t>
            </a:r>
            <a:endParaRPr lang="en-US" sz="13800" b="1" dirty="0" smtClean="0">
              <a:solidFill>
                <a:schemeClr val="tx2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16200000">
            <a:off x="10590690" y="257145"/>
            <a:ext cx="61870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spc="600" dirty="0" smtClean="0">
                <a:latin typeface="Montserrat" charset="0"/>
                <a:ea typeface="Montserrat" charset="0"/>
                <a:cs typeface="Montserrat" charset="0"/>
              </a:rPr>
              <a:t>UNISIM-SOFT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474825" y="1284744"/>
            <a:ext cx="6187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spc="600" dirty="0" smtClean="0">
                <a:solidFill>
                  <a:schemeClr val="tx2"/>
                </a:solidFill>
                <a:latin typeface="Montserrat Medium" charset="0"/>
                <a:ea typeface="Montserrat Medium" charset="0"/>
                <a:cs typeface="Montserrat Medium" charset="0"/>
              </a:rPr>
              <a:t>Журнал</a:t>
            </a:r>
            <a:endParaRPr lang="en-US" sz="2400" spc="600" dirty="0" smtClean="0">
              <a:solidFill>
                <a:schemeClr val="tx2"/>
              </a:solidFill>
              <a:latin typeface="Montserrat Medium" charset="0"/>
              <a:ea typeface="Montserrat Medium" charset="0"/>
              <a:cs typeface="Montserrat Medium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4322425" y="4724400"/>
            <a:ext cx="822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Автоматический расчёт зарплаты облегчает начисление заработной платы и помогает ускорить сдачу отчетов.</a:t>
            </a:r>
            <a:endParaRPr lang="ru-RU" dirty="0"/>
          </a:p>
        </p:txBody>
      </p:sp>
      <p:pic>
        <p:nvPicPr>
          <p:cNvPr id="9" name="Рисунок 8" descr="zarplat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4825" y="7607808"/>
            <a:ext cx="8077200" cy="4523232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5025" y="4023360"/>
            <a:ext cx="13520879" cy="8168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3017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2019081" y="249200"/>
            <a:ext cx="21869400" cy="37702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239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ontserrat"/>
              </a:rPr>
              <a:t>Питание </a:t>
            </a:r>
            <a:endParaRPr lang="ru-RU" sz="239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ontserra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97225" y="2134332"/>
            <a:ext cx="1324285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800" b="1" dirty="0" smtClean="0">
                <a:solidFill>
                  <a:schemeClr val="accent1">
                    <a:lumMod val="75000"/>
                  </a:schemeClr>
                </a:solidFill>
              </a:rPr>
              <a:t>Питание</a:t>
            </a:r>
            <a:endParaRPr lang="ru-RU" sz="4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825" y="510425"/>
            <a:ext cx="6284913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0" y="-2613775"/>
            <a:ext cx="536575" cy="624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90039" y="4350323"/>
            <a:ext cx="101417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chemeClr val="accent1">
                    <a:lumMod val="75000"/>
                  </a:schemeClr>
                </a:solidFill>
              </a:rPr>
              <a:t>Модуль позволяющий вести учет питания в столовых.</a:t>
            </a:r>
            <a:endParaRPr lang="ru-RU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7847" y="4393801"/>
            <a:ext cx="9652000" cy="6477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117850" y="6985970"/>
            <a:ext cx="1021397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Данный модуль содержит все необходимые документы и формы, для учета списания продуктов, проданных блюд. Для создания ежедневного меню, на основе калькуляционных карточек.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978487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25" y="638057"/>
            <a:ext cx="10896600" cy="1268457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731625" y="381000"/>
            <a:ext cx="12281760" cy="37702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39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Montserrat"/>
              </a:rPr>
              <a:t>Питание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Montserra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408025" y="2581603"/>
            <a:ext cx="6314549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500" b="1" dirty="0" smtClean="0">
                <a:solidFill>
                  <a:schemeClr val="tx2"/>
                </a:solidFill>
                <a:latin typeface="Montserrat"/>
              </a:rPr>
              <a:t>Питание</a:t>
            </a:r>
            <a:endParaRPr lang="ru-RU" sz="9600" b="1" dirty="0">
              <a:solidFill>
                <a:schemeClr val="tx2"/>
              </a:solidFill>
              <a:latin typeface="Montserra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767864" y="6668814"/>
            <a:ext cx="1134655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latin typeface="Montserrat"/>
              </a:rPr>
              <a:t>В формах также можно найти ежедневное меню, которое было использовано на определенную дату. </a:t>
            </a:r>
            <a:endParaRPr lang="ru-RU" sz="4800" dirty="0">
              <a:latin typeface="Montserrat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2625" y="463743"/>
            <a:ext cx="6284912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2672" y="-2340576"/>
            <a:ext cx="536575" cy="625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7968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25" y="685800"/>
            <a:ext cx="20775730" cy="1112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0918090" y="7924800"/>
            <a:ext cx="12725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chemeClr val="tx2"/>
                </a:solidFill>
              </a:rPr>
              <a:t>В формах также содержатся рецепты блюд</a:t>
            </a:r>
            <a:r>
              <a:rPr lang="en-US" sz="4800" dirty="0" smtClean="0">
                <a:solidFill>
                  <a:schemeClr val="tx2"/>
                </a:solidFill>
              </a:rPr>
              <a:t> (</a:t>
            </a:r>
            <a:r>
              <a:rPr lang="ru-RU" sz="4800" dirty="0" smtClean="0">
                <a:solidFill>
                  <a:schemeClr val="tx2"/>
                </a:solidFill>
              </a:rPr>
              <a:t>калькуляционные карты</a:t>
            </a:r>
            <a:r>
              <a:rPr lang="en-US" sz="4800" dirty="0" smtClean="0">
                <a:solidFill>
                  <a:schemeClr val="tx2"/>
                </a:solidFill>
              </a:rPr>
              <a:t>)</a:t>
            </a:r>
            <a:r>
              <a:rPr lang="ru-RU" sz="4800" dirty="0">
                <a:solidFill>
                  <a:schemeClr val="tx2"/>
                </a:solidFill>
              </a:rPr>
              <a:t> </a:t>
            </a:r>
            <a:r>
              <a:rPr lang="ru-RU" sz="4800" dirty="0" smtClean="0">
                <a:solidFill>
                  <a:schemeClr val="tx2"/>
                </a:solidFill>
              </a:rPr>
              <a:t>и учитывается хронологическое изменение по сезоном.</a:t>
            </a:r>
            <a:endParaRPr lang="ru-RU" sz="4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798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1"/>
          <p:cNvSpPr txBox="1"/>
          <p:nvPr/>
        </p:nvSpPr>
        <p:spPr>
          <a:xfrm>
            <a:off x="11122025" y="2235652"/>
            <a:ext cx="11878048" cy="3452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60"/>
              </a:lnSpc>
            </a:pPr>
            <a:r>
              <a:rPr lang="ru-RU" sz="13800" b="1" dirty="0" smtClean="0">
                <a:solidFill>
                  <a:srgbClr val="F7F7F7"/>
                </a:solidFill>
                <a:latin typeface="Montserrat" charset="0"/>
                <a:ea typeface="Montserrat" charset="0"/>
                <a:cs typeface="Montserrat" charset="0"/>
              </a:rPr>
              <a:t>Республика Молдова</a:t>
            </a:r>
            <a:endParaRPr lang="en-US" sz="13800" b="1" dirty="0" smtClean="0">
              <a:solidFill>
                <a:srgbClr val="F7F7F7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1874873" y="3508255"/>
            <a:ext cx="10695738" cy="6016745"/>
            <a:chOff x="13151687" y="1398229"/>
            <a:chExt cx="8442316" cy="6016745"/>
          </a:xfrm>
        </p:grpSpPr>
        <p:sp>
          <p:nvSpPr>
            <p:cNvPr id="96" name="TextBox 95"/>
            <p:cNvSpPr txBox="1"/>
            <p:nvPr/>
          </p:nvSpPr>
          <p:spPr>
            <a:xfrm>
              <a:off x="13155999" y="2387600"/>
              <a:ext cx="8438004" cy="34522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3060"/>
                </a:lnSpc>
              </a:pPr>
              <a:r>
                <a:rPr lang="ru-RU" sz="13800" b="1" dirty="0" smtClean="0">
                  <a:solidFill>
                    <a:schemeClr val="tx2"/>
                  </a:solidFill>
                  <a:latin typeface="Montserrat" charset="0"/>
                  <a:ea typeface="Montserrat" charset="0"/>
                  <a:cs typeface="Montserrat" charset="0"/>
                </a:rPr>
                <a:t>Республика Молдова</a:t>
              </a:r>
              <a:endParaRPr lang="en-US" sz="13800" b="1" dirty="0" smtClean="0">
                <a:solidFill>
                  <a:schemeClr val="tx2"/>
                </a:solidFill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3151687" y="6553200"/>
              <a:ext cx="8442316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500" dirty="0" smtClean="0">
                  <a:latin typeface="Lato Light" charset="0"/>
                  <a:ea typeface="Lato Light" charset="0"/>
                  <a:cs typeface="Lato Light" charset="0"/>
                </a:rPr>
                <a:t>Программа разработана молдавскими специалистами  в соответствии с молдавским законодательством.</a:t>
              </a:r>
              <a:endParaRPr lang="en-US" sz="2500" dirty="0">
                <a:latin typeface="Lato Light" charset="0"/>
                <a:ea typeface="Lato Light" charset="0"/>
                <a:cs typeface="Lato Light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13151687" y="1398229"/>
              <a:ext cx="618706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spc="600" dirty="0" smtClean="0">
                  <a:solidFill>
                    <a:schemeClr val="tx2"/>
                  </a:solidFill>
                  <a:latin typeface="Montserrat Medium" charset="0"/>
                  <a:ea typeface="Montserrat Medium" charset="0"/>
                  <a:cs typeface="Montserrat Medium" charset="0"/>
                </a:rPr>
                <a:t>Программа</a:t>
              </a:r>
              <a:r>
                <a:rPr lang="en-US" sz="2400" spc="600" dirty="0" smtClean="0">
                  <a:solidFill>
                    <a:schemeClr val="tx2"/>
                  </a:solidFill>
                  <a:latin typeface="Montserrat Medium" charset="0"/>
                  <a:ea typeface="Montserrat Medium" charset="0"/>
                  <a:cs typeface="Montserrat Medium" charset="0"/>
                </a:rPr>
                <a:t>   UNA</a:t>
              </a:r>
            </a:p>
          </p:txBody>
        </p:sp>
      </p:grpSp>
      <p:pic>
        <p:nvPicPr>
          <p:cNvPr id="73" name="Рисунок 72" descr="md-ma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496439" y="1599728"/>
            <a:ext cx="14294864" cy="10308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5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503"/>
          <p:cNvSpPr txBox="1">
            <a:spLocks noChangeArrowheads="1"/>
          </p:cNvSpPr>
          <p:nvPr/>
        </p:nvSpPr>
        <p:spPr bwMode="auto">
          <a:xfrm>
            <a:off x="6507163" y="4724400"/>
            <a:ext cx="1145381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chemeClr val="tx1"/>
                </a:solidFill>
                <a:latin typeface="Lato Light" charset="0"/>
              </a:defRPr>
            </a:lvl1pPr>
            <a:lvl2pPr marL="742950" indent="-285750">
              <a:defRPr sz="3600">
                <a:solidFill>
                  <a:schemeClr val="tx1"/>
                </a:solidFill>
                <a:latin typeface="Lato Light" charset="0"/>
              </a:defRPr>
            </a:lvl2pPr>
            <a:lvl3pPr marL="1143000" indent="-228600">
              <a:defRPr sz="3600">
                <a:solidFill>
                  <a:schemeClr val="tx1"/>
                </a:solidFill>
                <a:latin typeface="Lato Light" charset="0"/>
              </a:defRPr>
            </a:lvl3pPr>
            <a:lvl4pPr marL="1600200" indent="-228600">
              <a:defRPr sz="3600">
                <a:solidFill>
                  <a:schemeClr val="tx1"/>
                </a:solidFill>
                <a:latin typeface="Lato Light" charset="0"/>
              </a:defRPr>
            </a:lvl4pPr>
            <a:lvl5pPr marL="2057400" indent="-228600">
              <a:defRPr sz="3600">
                <a:solidFill>
                  <a:schemeClr val="tx1"/>
                </a:solidFill>
                <a:latin typeface="Lato Light" charset="0"/>
              </a:defRPr>
            </a:lvl5pPr>
            <a:lvl6pPr marL="25146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</a:defRPr>
            </a:lvl6pPr>
            <a:lvl7pPr marL="29718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</a:defRPr>
            </a:lvl7pPr>
            <a:lvl8pPr marL="34290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</a:defRPr>
            </a:lvl8pPr>
            <a:lvl9pPr marL="3886200" indent="-228600" defTabSz="1827213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</a:defRPr>
            </a:lvl9pPr>
          </a:lstStyle>
          <a:p>
            <a:pPr algn="ctr" eaLnBrk="1" hangingPunct="1"/>
            <a:r>
              <a:rPr lang="ru-RU" altLang="x-none" sz="6000" dirty="0" smtClean="0">
                <a:latin typeface="Lato" charset="0"/>
                <a:ea typeface="Lato" charset="0"/>
                <a:cs typeface="Lato" charset="0"/>
              </a:rPr>
              <a:t>Больше информации на сайте</a:t>
            </a:r>
            <a:endParaRPr lang="en-US" altLang="x-none" sz="6000" dirty="0">
              <a:latin typeface="Lato" charset="0"/>
              <a:ea typeface="Lato" charset="0"/>
              <a:cs typeface="Lato" charset="0"/>
            </a:endParaRPr>
          </a:p>
        </p:txBody>
      </p:sp>
      <p:pic>
        <p:nvPicPr>
          <p:cNvPr id="4" name="Рисунок 3" descr="UNA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79025" y="6409458"/>
            <a:ext cx="5042683" cy="18963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31452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35303</TotalTime>
  <Words>1561</Words>
  <Application>Microsoft Office PowerPoint</Application>
  <PresentationFormat>Произвольный</PresentationFormat>
  <Paragraphs>245</Paragraphs>
  <Slides>40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>Awesome PPT</Manager>
  <Company>Awesome PPT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Awesome PPT</dc:title>
  <dc:subject>Awesome PPT</dc:subject>
  <dc:creator>Awesome PPT</dc:creator>
  <cp:keywords>Awesome PPT</cp:keywords>
  <dc:description>Awesome PPT</dc:description>
  <cp:lastModifiedBy>aivancioglo</cp:lastModifiedBy>
  <cp:revision>6562</cp:revision>
  <dcterms:created xsi:type="dcterms:W3CDTF">2014-11-12T21:47:38Z</dcterms:created>
  <dcterms:modified xsi:type="dcterms:W3CDTF">2017-10-10T14:46:52Z</dcterms:modified>
  <cp:category>Awesome PPT</cp:category>
</cp:coreProperties>
</file>